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37"/>
  </p:handoutMasterIdLst>
  <p:sldIdLst>
    <p:sldId id="256" r:id="rId3"/>
    <p:sldId id="341" r:id="rId5"/>
    <p:sldId id="541" r:id="rId6"/>
    <p:sldId id="542" r:id="rId7"/>
    <p:sldId id="543" r:id="rId8"/>
    <p:sldId id="544" r:id="rId9"/>
    <p:sldId id="545" r:id="rId10"/>
    <p:sldId id="546" r:id="rId11"/>
    <p:sldId id="547" r:id="rId12"/>
    <p:sldId id="548" r:id="rId13"/>
    <p:sldId id="549" r:id="rId14"/>
    <p:sldId id="550" r:id="rId15"/>
    <p:sldId id="551" r:id="rId16"/>
    <p:sldId id="552" r:id="rId17"/>
    <p:sldId id="553" r:id="rId18"/>
    <p:sldId id="554" r:id="rId19"/>
    <p:sldId id="556" r:id="rId20"/>
    <p:sldId id="557" r:id="rId21"/>
    <p:sldId id="558" r:id="rId22"/>
    <p:sldId id="559" r:id="rId23"/>
    <p:sldId id="555" r:id="rId24"/>
    <p:sldId id="560" r:id="rId25"/>
    <p:sldId id="561" r:id="rId26"/>
    <p:sldId id="562" r:id="rId27"/>
    <p:sldId id="563" r:id="rId28"/>
    <p:sldId id="564" r:id="rId29"/>
    <p:sldId id="565" r:id="rId30"/>
    <p:sldId id="566" r:id="rId31"/>
    <p:sldId id="568" r:id="rId32"/>
    <p:sldId id="569" r:id="rId33"/>
    <p:sldId id="567" r:id="rId34"/>
    <p:sldId id="571" r:id="rId35"/>
    <p:sldId id="570" r:id="rId36"/>
    <p:sldId id="572" r:id="rId37"/>
    <p:sldId id="573" r:id="rId38"/>
    <p:sldId id="574" r:id="rId39"/>
    <p:sldId id="575" r:id="rId40"/>
    <p:sldId id="576" r:id="rId41"/>
    <p:sldId id="577" r:id="rId42"/>
    <p:sldId id="579" r:id="rId43"/>
    <p:sldId id="580" r:id="rId44"/>
    <p:sldId id="581" r:id="rId45"/>
    <p:sldId id="582" r:id="rId46"/>
    <p:sldId id="583" r:id="rId47"/>
    <p:sldId id="584" r:id="rId48"/>
    <p:sldId id="585" r:id="rId49"/>
    <p:sldId id="586" r:id="rId50"/>
    <p:sldId id="587" r:id="rId51"/>
    <p:sldId id="588" r:id="rId52"/>
    <p:sldId id="589" r:id="rId53"/>
    <p:sldId id="590" r:id="rId54"/>
    <p:sldId id="591" r:id="rId55"/>
    <p:sldId id="592" r:id="rId56"/>
    <p:sldId id="593" r:id="rId57"/>
    <p:sldId id="594" r:id="rId58"/>
    <p:sldId id="595" r:id="rId59"/>
    <p:sldId id="596" r:id="rId60"/>
    <p:sldId id="597" r:id="rId61"/>
    <p:sldId id="598" r:id="rId62"/>
    <p:sldId id="599" r:id="rId63"/>
    <p:sldId id="600" r:id="rId64"/>
    <p:sldId id="601" r:id="rId65"/>
    <p:sldId id="602" r:id="rId66"/>
    <p:sldId id="603" r:id="rId67"/>
    <p:sldId id="604" r:id="rId68"/>
    <p:sldId id="605" r:id="rId69"/>
    <p:sldId id="606" r:id="rId70"/>
    <p:sldId id="607" r:id="rId71"/>
    <p:sldId id="608" r:id="rId72"/>
    <p:sldId id="609" r:id="rId73"/>
    <p:sldId id="610" r:id="rId74"/>
    <p:sldId id="611" r:id="rId75"/>
    <p:sldId id="613" r:id="rId76"/>
    <p:sldId id="612" r:id="rId77"/>
    <p:sldId id="614" r:id="rId78"/>
    <p:sldId id="615" r:id="rId79"/>
    <p:sldId id="616" r:id="rId80"/>
    <p:sldId id="617" r:id="rId81"/>
    <p:sldId id="618" r:id="rId82"/>
    <p:sldId id="619" r:id="rId83"/>
    <p:sldId id="620" r:id="rId84"/>
    <p:sldId id="621" r:id="rId85"/>
    <p:sldId id="622" r:id="rId86"/>
    <p:sldId id="623" r:id="rId87"/>
    <p:sldId id="624" r:id="rId88"/>
    <p:sldId id="625" r:id="rId89"/>
    <p:sldId id="626" r:id="rId90"/>
    <p:sldId id="627" r:id="rId91"/>
    <p:sldId id="628" r:id="rId92"/>
    <p:sldId id="630" r:id="rId93"/>
    <p:sldId id="632" r:id="rId94"/>
    <p:sldId id="633" r:id="rId95"/>
    <p:sldId id="634" r:id="rId96"/>
    <p:sldId id="635" r:id="rId97"/>
    <p:sldId id="636" r:id="rId98"/>
    <p:sldId id="638" r:id="rId99"/>
    <p:sldId id="640" r:id="rId100"/>
    <p:sldId id="641" r:id="rId101"/>
    <p:sldId id="642" r:id="rId102"/>
    <p:sldId id="643" r:id="rId103"/>
    <p:sldId id="644" r:id="rId104"/>
    <p:sldId id="645" r:id="rId105"/>
    <p:sldId id="646" r:id="rId106"/>
    <p:sldId id="647" r:id="rId107"/>
    <p:sldId id="648" r:id="rId108"/>
    <p:sldId id="649" r:id="rId109"/>
    <p:sldId id="650" r:id="rId110"/>
    <p:sldId id="651" r:id="rId111"/>
    <p:sldId id="652" r:id="rId112"/>
    <p:sldId id="653" r:id="rId113"/>
    <p:sldId id="654" r:id="rId114"/>
    <p:sldId id="655" r:id="rId115"/>
    <p:sldId id="656" r:id="rId116"/>
    <p:sldId id="657" r:id="rId117"/>
    <p:sldId id="658" r:id="rId118"/>
    <p:sldId id="659" r:id="rId119"/>
    <p:sldId id="660" r:id="rId120"/>
    <p:sldId id="661" r:id="rId121"/>
    <p:sldId id="662" r:id="rId122"/>
    <p:sldId id="663" r:id="rId123"/>
    <p:sldId id="665" r:id="rId124"/>
    <p:sldId id="667" r:id="rId125"/>
    <p:sldId id="668" r:id="rId126"/>
    <p:sldId id="669" r:id="rId127"/>
    <p:sldId id="670" r:id="rId128"/>
    <p:sldId id="671" r:id="rId129"/>
    <p:sldId id="672" r:id="rId130"/>
    <p:sldId id="673" r:id="rId131"/>
    <p:sldId id="666" r:id="rId132"/>
    <p:sldId id="664" r:id="rId133"/>
    <p:sldId id="674" r:id="rId134"/>
    <p:sldId id="675" r:id="rId135"/>
    <p:sldId id="676" r:id="rId1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9E"/>
    <a:srgbClr val="131B0C"/>
    <a:srgbClr val="730372"/>
    <a:srgbClr val="000000"/>
    <a:srgbClr val="FFFFFF"/>
    <a:srgbClr val="B10303"/>
    <a:srgbClr val="740000"/>
    <a:srgbClr val="F8F8F8"/>
    <a:srgbClr val="DDDDDD"/>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794" autoAdjust="0"/>
  </p:normalViewPr>
  <p:slideViewPr>
    <p:cSldViewPr>
      <p:cViewPr>
        <p:scale>
          <a:sx n="42" d="100"/>
          <a:sy n="42" d="100"/>
        </p:scale>
        <p:origin x="-1258" y="-77"/>
      </p:cViewPr>
      <p:guideLst>
        <p:guide orient="horz" pos="2072"/>
        <p:guide pos="2915"/>
      </p:guideLst>
    </p:cSldViewPr>
  </p:slideViewPr>
  <p:notesTextViewPr>
    <p:cViewPr>
      <p:scale>
        <a:sx n="100" d="100"/>
        <a:sy n="100" d="100"/>
      </p:scale>
      <p:origin x="0" y="0"/>
    </p:cViewPr>
  </p:notesTextViewPr>
  <p:sorterViewPr>
    <p:cViewPr>
      <p:scale>
        <a:sx n="66" d="100"/>
        <a:sy n="66" d="100"/>
      </p:scale>
      <p:origin x="0" y="4445"/>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0" Type="http://schemas.openxmlformats.org/officeDocument/2006/relationships/tableStyles" Target="tableStyles.xml"/><Relationship Id="rId14" Type="http://schemas.openxmlformats.org/officeDocument/2006/relationships/slide" Target="slides/slide11.xml"/><Relationship Id="rId139" Type="http://schemas.openxmlformats.org/officeDocument/2006/relationships/viewProps" Target="viewProps.xml"/><Relationship Id="rId138" Type="http://schemas.openxmlformats.org/officeDocument/2006/relationships/presProps" Target="presProps.xml"/><Relationship Id="rId137" Type="http://schemas.openxmlformats.org/officeDocument/2006/relationships/handoutMaster" Target="handoutMasters/handoutMaster1.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0.wmf"/><Relationship Id="rId3" Type="http://schemas.openxmlformats.org/officeDocument/2006/relationships/image" Target="../media/image10.wmf"/><Relationship Id="rId2" Type="http://schemas.openxmlformats.org/officeDocument/2006/relationships/image" Target="../media/image8.wmf"/><Relationship Id="rId1" Type="http://schemas.openxmlformats.org/officeDocument/2006/relationships/image" Target="../media/image1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7.vml.rels><?xml version="1.0" encoding="UTF-8" standalone="yes"?>
<Relationships xmlns="http://schemas.openxmlformats.org/package/2006/relationships"><Relationship Id="rId4" Type="http://schemas.openxmlformats.org/officeDocument/2006/relationships/image" Target="../media/image10.wmf"/><Relationship Id="rId3" Type="http://schemas.openxmlformats.org/officeDocument/2006/relationships/image" Target="../media/image8.wmf"/><Relationship Id="rId2" Type="http://schemas.openxmlformats.org/officeDocument/2006/relationships/image" Target="../media/image43.wmf"/><Relationship Id="rId1" Type="http://schemas.openxmlformats.org/officeDocument/2006/relationships/image" Target="../media/image12.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43.wmf"/><Relationship Id="rId3" Type="http://schemas.openxmlformats.org/officeDocument/2006/relationships/image" Target="../media/image10.wmf"/><Relationship Id="rId2" Type="http://schemas.openxmlformats.org/officeDocument/2006/relationships/image" Target="../media/image8.wmf"/><Relationship Id="rId1" Type="http://schemas.openxmlformats.org/officeDocument/2006/relationships/image" Target="../media/image12.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0.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31.wmf"/><Relationship Id="rId4" Type="http://schemas.openxmlformats.org/officeDocument/2006/relationships/image" Target="../media/image30.wmf"/><Relationship Id="rId3" Type="http://schemas.openxmlformats.org/officeDocument/2006/relationships/image" Target="../media/image10.wmf"/><Relationship Id="rId2" Type="http://schemas.openxmlformats.org/officeDocument/2006/relationships/image" Target="../media/image8.wmf"/><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C15A9-E68D-43DB-9F27-620F3E057C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B27ACE-7591-4D2A-9DF1-E79EEEC70C7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B27ACE-7591-4D2A-9DF1-E79EEEC70C7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4" name="文本框 3"/>
          <p:cNvSpPr txBox="1"/>
          <p:nvPr userDrawn="1"/>
        </p:nvSpPr>
        <p:spPr>
          <a:xfrm>
            <a:off x="3473450" y="3562350"/>
            <a:ext cx="5104765" cy="737235"/>
          </a:xfrm>
          <a:prstGeom prst="rect">
            <a:avLst/>
          </a:prstGeom>
          <a:noFill/>
          <a:effectLst>
            <a:outerShdw blurRad="50800" dist="25400" dir="2400000" algn="ctr" rotWithShape="0">
              <a:srgbClr val="000000">
                <a:alpha val="43000"/>
              </a:srgbClr>
            </a:outerShdw>
          </a:effectLst>
        </p:spPr>
        <p:txBody>
          <a:bodyPr wrap="square" rtlCol="0">
            <a:spAutoFit/>
          </a:bodyPr>
          <a:p>
            <a:pPr>
              <a:lnSpc>
                <a:spcPct val="150000"/>
              </a:lnSpc>
            </a:pPr>
            <a:r>
              <a:rPr lang="zh-CN" altLang="en-US" sz="2800" i="1">
                <a:latin typeface="微软雅黑" panose="020B0503020204020204" pitchFamily="34" charset="-122"/>
                <a:ea typeface="微软雅黑" panose="020B0503020204020204" pitchFamily="34" charset="-122"/>
              </a:rPr>
              <a:t>微机原理与接口技术（第</a:t>
            </a:r>
            <a:r>
              <a:rPr lang="en-US" altLang="zh-CN" sz="2800" i="1">
                <a:latin typeface="微软雅黑" panose="020B0503020204020204" pitchFamily="34" charset="-122"/>
                <a:ea typeface="微软雅黑" panose="020B0503020204020204" pitchFamily="34" charset="-122"/>
              </a:rPr>
              <a:t>3</a:t>
            </a:r>
            <a:r>
              <a:rPr lang="zh-CN" altLang="en-US" sz="2800" i="1">
                <a:latin typeface="微软雅黑" panose="020B0503020204020204" pitchFamily="34" charset="-122"/>
                <a:ea typeface="微软雅黑" panose="020B0503020204020204" pitchFamily="34" charset="-122"/>
              </a:rPr>
              <a:t>版）</a:t>
            </a:r>
            <a:endParaRPr lang="en-US" altLang="zh-CN" sz="2800" i="1">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170998" y="5823585"/>
            <a:ext cx="2296795" cy="368300"/>
          </a:xfrm>
          <a:prstGeom prst="rect">
            <a:avLst/>
          </a:prstGeom>
          <a:noFill/>
          <a:effectLst>
            <a:outerShdw blurRad="50800" dist="12700" dir="5400000" algn="ctr" rotWithShape="0">
              <a:srgbClr val="000000">
                <a:alpha val="43000"/>
              </a:srgbClr>
            </a:outerShdw>
          </a:effectLst>
        </p:spPr>
        <p:txBody>
          <a:bodyPr wrap="square" rtlCol="0">
            <a:spAutoFit/>
          </a:bodyPr>
          <a:p>
            <a:pPr algn="ctr"/>
            <a:r>
              <a:rPr lang="zh-CN" altLang="en-US" sz="1800">
                <a:latin typeface="微软雅黑" panose="020B0503020204020204" pitchFamily="34" charset="-122"/>
                <a:ea typeface="微软雅黑" panose="020B0503020204020204" pitchFamily="34" charset="-122"/>
              </a:rPr>
              <a:t>清华大学出版社</a:t>
            </a:r>
            <a:endParaRPr lang="zh-CN" altLang="en-US" sz="1800">
              <a:latin typeface="微软雅黑" panose="020B0503020204020204" pitchFamily="34" charset="-122"/>
              <a:ea typeface="微软雅黑" panose="020B0503020204020204" pitchFamily="34" charset="-122"/>
            </a:endParaRPr>
          </a:p>
        </p:txBody>
      </p:sp>
      <p:grpSp>
        <p:nvGrpSpPr>
          <p:cNvPr id="3078" name="组合 29"/>
          <p:cNvGrpSpPr/>
          <p:nvPr userDrawn="1"/>
        </p:nvGrpSpPr>
        <p:grpSpPr>
          <a:xfrm>
            <a:off x="0" y="6597650"/>
            <a:ext cx="9144000" cy="260350"/>
            <a:chOff x="0" y="0"/>
            <a:chExt cx="8792204" cy="764704"/>
          </a:xfrm>
        </p:grpSpPr>
        <p:sp>
          <p:nvSpPr>
            <p:cNvPr id="3079" name="矩形 14"/>
            <p:cNvSpPr/>
            <p:nvPr/>
          </p:nvSpPr>
          <p:spPr>
            <a:xfrm>
              <a:off x="0" y="0"/>
              <a:ext cx="1267876" cy="764704"/>
            </a:xfrm>
            <a:prstGeom prst="rect">
              <a:avLst/>
            </a:prstGeom>
            <a:solidFill>
              <a:srgbClr val="160B37"/>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0" name="矩形 15"/>
            <p:cNvSpPr/>
            <p:nvPr/>
          </p:nvSpPr>
          <p:spPr>
            <a:xfrm>
              <a:off x="1267876" y="0"/>
              <a:ext cx="1267876" cy="764704"/>
            </a:xfrm>
            <a:prstGeom prst="rect">
              <a:avLst/>
            </a:prstGeom>
            <a:solidFill>
              <a:srgbClr val="201053"/>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1" name="矩形 16"/>
            <p:cNvSpPr/>
            <p:nvPr/>
          </p:nvSpPr>
          <p:spPr>
            <a:xfrm>
              <a:off x="3761434" y="0"/>
              <a:ext cx="1267876" cy="764704"/>
            </a:xfrm>
            <a:prstGeom prst="rect">
              <a:avLst/>
            </a:prstGeom>
            <a:solidFill>
              <a:srgbClr val="2B70FF"/>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2" name="矩形 18"/>
            <p:cNvSpPr/>
            <p:nvPr/>
          </p:nvSpPr>
          <p:spPr>
            <a:xfrm>
              <a:off x="5032316" y="0"/>
              <a:ext cx="1267876" cy="764704"/>
            </a:xfrm>
            <a:prstGeom prst="rect">
              <a:avLst/>
            </a:prstGeom>
            <a:solidFill>
              <a:srgbClr val="729EFF"/>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3" name="矩形 19"/>
            <p:cNvSpPr/>
            <p:nvPr/>
          </p:nvSpPr>
          <p:spPr>
            <a:xfrm>
              <a:off x="2495411" y="0"/>
              <a:ext cx="1267876" cy="764704"/>
            </a:xfrm>
            <a:prstGeom prst="rect">
              <a:avLst/>
            </a:prstGeom>
            <a:solidFill>
              <a:srgbClr val="000099"/>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4" name="矩形 26"/>
            <p:cNvSpPr/>
            <p:nvPr/>
          </p:nvSpPr>
          <p:spPr>
            <a:xfrm>
              <a:off x="7524328" y="0"/>
              <a:ext cx="1267876" cy="764704"/>
            </a:xfrm>
            <a:prstGeom prst="rect">
              <a:avLst/>
            </a:prstGeom>
            <a:solidFill>
              <a:srgbClr val="E3DCF8"/>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5" name="矩形 28"/>
            <p:cNvSpPr/>
            <p:nvPr/>
          </p:nvSpPr>
          <p:spPr>
            <a:xfrm>
              <a:off x="6258305" y="0"/>
              <a:ext cx="1267876" cy="764704"/>
            </a:xfrm>
            <a:prstGeom prst="rect">
              <a:avLst/>
            </a:prstGeom>
            <a:solidFill>
              <a:srgbClr val="AFAFFF"/>
            </a:solidFill>
            <a:ln w="9525">
              <a:noFill/>
            </a:ln>
          </p:spPr>
          <p:txBody>
            <a:bodyPr anchor="ctr"/>
            <a:p>
              <a:pPr algn="ctr"/>
              <a:endParaRPr lang="zh-CN" altLang="en-US" dirty="0">
                <a:solidFill>
                  <a:srgbClr val="FFFFFF"/>
                </a:solidFill>
                <a:ea typeface="宋体" panose="02010600030101010101" pitchFamily="2" charset="-122"/>
              </a:endParaRPr>
            </a:p>
          </p:txBody>
        </p:sp>
      </p:grpSp>
      <p:sp>
        <p:nvSpPr>
          <p:cNvPr id="13" name="Rectangle 52"/>
          <p:cNvSpPr/>
          <p:nvPr userDrawn="1"/>
        </p:nvSpPr>
        <p:spPr>
          <a:xfrm>
            <a:off x="5895975" y="635"/>
            <a:ext cx="3248025" cy="2781300"/>
          </a:xfrm>
          <a:prstGeom prst="rect">
            <a:avLst/>
          </a:prstGeom>
          <a:solidFill>
            <a:schemeClr val="accent1"/>
          </a:solidFill>
          <a:ln w="9525">
            <a:noFill/>
          </a:ln>
        </p:spPr>
        <p:txBody>
          <a:bodyPr wrap="none" anchor="ctr"/>
          <a:p>
            <a:pPr eaLnBrk="1" hangingPunct="1"/>
            <a:endParaRPr lang="zh-CN" altLang="en-US" dirty="0">
              <a:ea typeface="宋体" panose="02010600030101010101" pitchFamily="2" charset="-122"/>
            </a:endParaRPr>
          </a:p>
        </p:txBody>
      </p:sp>
      <p:sp>
        <p:nvSpPr>
          <p:cNvPr id="3076" name="Line 5"/>
          <p:cNvSpPr/>
          <p:nvPr userDrawn="1"/>
        </p:nvSpPr>
        <p:spPr>
          <a:xfrm>
            <a:off x="7164388" y="4867275"/>
            <a:ext cx="1349375" cy="1588"/>
          </a:xfrm>
          <a:prstGeom prst="line">
            <a:avLst/>
          </a:prstGeom>
          <a:ln w="76200" cap="rnd" cmpd="sng">
            <a:solidFill>
              <a:srgbClr val="000099"/>
            </a:solidFill>
            <a:prstDash val="sysDot"/>
            <a:headEnd type="none" w="med" len="med"/>
            <a:tailEnd type="none" w="med" len="med"/>
          </a:ln>
        </p:spPr>
        <p:txBody>
          <a:bodyPr/>
          <a:p>
            <a:endParaRPr lang="zh-CN" altLang="en-US" dirty="0">
              <a:solidFill>
                <a:srgbClr val="00349E"/>
              </a:solidFill>
              <a:ea typeface="宋体" panose="02010600030101010101" pitchFamily="2" charset="-122"/>
              <a:sym typeface="Verdana" panose="020B0604030504040204" pitchFamily="34" charset="0"/>
            </a:endParaRPr>
          </a:p>
        </p:txBody>
      </p:sp>
      <p:grpSp>
        <p:nvGrpSpPr>
          <p:cNvPr id="17" name="Group 53"/>
          <p:cNvGrpSpPr/>
          <p:nvPr userDrawn="1"/>
        </p:nvGrpSpPr>
        <p:grpSpPr>
          <a:xfrm>
            <a:off x="19050" y="2330450"/>
            <a:ext cx="9115425" cy="358775"/>
            <a:chOff x="0" y="0"/>
            <a:chExt cx="1927" cy="226"/>
          </a:xfrm>
        </p:grpSpPr>
        <p:sp>
          <p:nvSpPr>
            <p:cNvPr id="18" name="Line 54"/>
            <p:cNvSpPr/>
            <p:nvPr/>
          </p:nvSpPr>
          <p:spPr>
            <a:xfrm>
              <a:off x="0" y="0"/>
              <a:ext cx="1927" cy="0"/>
            </a:xfrm>
            <a:prstGeom prst="line">
              <a:avLst/>
            </a:prstGeom>
            <a:ln w="19050" cap="rnd" cmpd="sng">
              <a:solidFill>
                <a:schemeClr val="bg1"/>
              </a:solidFill>
              <a:prstDash val="sysDot"/>
              <a:headEnd type="none" w="med" len="med"/>
              <a:tailEnd type="none" w="med" len="med"/>
            </a:ln>
          </p:spPr>
        </p:sp>
        <p:sp>
          <p:nvSpPr>
            <p:cNvPr id="19" name="Line 55"/>
            <p:cNvSpPr/>
            <p:nvPr/>
          </p:nvSpPr>
          <p:spPr>
            <a:xfrm>
              <a:off x="0" y="72"/>
              <a:ext cx="1927" cy="0"/>
            </a:xfrm>
            <a:prstGeom prst="line">
              <a:avLst/>
            </a:prstGeom>
            <a:ln w="19050" cap="rnd" cmpd="sng">
              <a:solidFill>
                <a:schemeClr val="bg1"/>
              </a:solidFill>
              <a:prstDash val="sysDot"/>
              <a:headEnd type="none" w="med" len="med"/>
              <a:tailEnd type="none" w="med" len="med"/>
            </a:ln>
          </p:spPr>
        </p:sp>
        <p:sp>
          <p:nvSpPr>
            <p:cNvPr id="20" name="Line 56"/>
            <p:cNvSpPr/>
            <p:nvPr/>
          </p:nvSpPr>
          <p:spPr>
            <a:xfrm>
              <a:off x="0" y="148"/>
              <a:ext cx="1927" cy="0"/>
            </a:xfrm>
            <a:prstGeom prst="line">
              <a:avLst/>
            </a:prstGeom>
            <a:ln w="19050" cap="rnd" cmpd="sng">
              <a:solidFill>
                <a:schemeClr val="bg1"/>
              </a:solidFill>
              <a:prstDash val="sysDot"/>
              <a:headEnd type="none" w="med" len="med"/>
              <a:tailEnd type="none" w="med" len="med"/>
            </a:ln>
          </p:spPr>
        </p:sp>
        <p:sp>
          <p:nvSpPr>
            <p:cNvPr id="21" name="Line 57"/>
            <p:cNvSpPr/>
            <p:nvPr/>
          </p:nvSpPr>
          <p:spPr>
            <a:xfrm>
              <a:off x="0" y="226"/>
              <a:ext cx="1927" cy="0"/>
            </a:xfrm>
            <a:prstGeom prst="line">
              <a:avLst/>
            </a:prstGeom>
            <a:ln w="19050" cap="rnd" cmpd="sng">
              <a:solidFill>
                <a:schemeClr val="bg1"/>
              </a:solidFill>
              <a:prstDash val="sysDot"/>
              <a:headEnd type="none" w="med" len="med"/>
              <a:tailEnd type="none" w="med" len="med"/>
            </a:ln>
          </p:spPr>
        </p:sp>
      </p:grpSp>
      <p:pic>
        <p:nvPicPr>
          <p:cNvPr id="22" name="图片 21" descr="timg (1)"/>
          <p:cNvPicPr>
            <a:picLocks noChangeAspect="1"/>
          </p:cNvPicPr>
          <p:nvPr userDrawn="1"/>
        </p:nvPicPr>
        <p:blipFill>
          <a:blip r:embed="rId2"/>
          <a:srcRect t="-1392" r="26943"/>
          <a:stretch>
            <a:fillRect/>
          </a:stretch>
        </p:blipFill>
        <p:spPr>
          <a:xfrm>
            <a:off x="0" y="-39370"/>
            <a:ext cx="3279140" cy="2820670"/>
          </a:xfrm>
          <a:prstGeom prst="rect">
            <a:avLst/>
          </a:prstGeom>
        </p:spPr>
      </p:pic>
      <p:pic>
        <p:nvPicPr>
          <p:cNvPr id="27" name="Picture 62"/>
          <p:cNvPicPr>
            <a:picLocks noChangeAspect="1"/>
          </p:cNvPicPr>
          <p:nvPr userDrawn="1"/>
        </p:nvPicPr>
        <p:blipFill>
          <a:blip r:embed="rId3"/>
          <a:stretch>
            <a:fillRect/>
          </a:stretch>
        </p:blipFill>
        <p:spPr>
          <a:xfrm>
            <a:off x="3243263" y="0"/>
            <a:ext cx="3011487" cy="2781300"/>
          </a:xfrm>
          <a:prstGeom prst="rect">
            <a:avLst/>
          </a:prstGeom>
          <a:noFill/>
          <a:ln w="9525">
            <a:noFill/>
          </a:ln>
        </p:spPr>
      </p:pic>
      <p:grpSp>
        <p:nvGrpSpPr>
          <p:cNvPr id="34" name="组合 33"/>
          <p:cNvGrpSpPr/>
          <p:nvPr userDrawn="1"/>
        </p:nvGrpSpPr>
        <p:grpSpPr>
          <a:xfrm>
            <a:off x="3810" y="3756660"/>
            <a:ext cx="9131935" cy="775970"/>
            <a:chOff x="6" y="5916"/>
            <a:chExt cx="14381" cy="1222"/>
          </a:xfrm>
          <a:effectLst>
            <a:outerShdw blurRad="50800" dist="38100" dir="2700000" algn="tl" rotWithShape="0">
              <a:prstClr val="black">
                <a:alpha val="40000"/>
              </a:prstClr>
            </a:outerShdw>
          </a:effectLst>
        </p:grpSpPr>
        <p:cxnSp>
          <p:nvCxnSpPr>
            <p:cNvPr id="28" name="直接连接符 27"/>
            <p:cNvCxnSpPr/>
            <p:nvPr userDrawn="1"/>
          </p:nvCxnSpPr>
          <p:spPr>
            <a:xfrm>
              <a:off x="6" y="5916"/>
              <a:ext cx="4680" cy="0"/>
            </a:xfrm>
            <a:prstGeom prst="line">
              <a:avLst/>
            </a:prstGeom>
            <a:ln w="60325" cmpd="sng">
              <a:solidFill>
                <a:srgbClr val="00349E"/>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V="1">
              <a:off x="4591" y="7090"/>
              <a:ext cx="9796" cy="11"/>
            </a:xfrm>
            <a:prstGeom prst="line">
              <a:avLst/>
            </a:prstGeom>
            <a:ln w="60325" cmpd="sng">
              <a:solidFill>
                <a:srgbClr val="00349E"/>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4633" y="5916"/>
              <a:ext cx="0" cy="1222"/>
            </a:xfrm>
            <a:prstGeom prst="line">
              <a:avLst/>
            </a:prstGeom>
            <a:ln w="60325"/>
          </p:spPr>
          <p:style>
            <a:lnRef idx="1">
              <a:schemeClr val="accent1"/>
            </a:lnRef>
            <a:fillRef idx="0">
              <a:schemeClr val="accent1"/>
            </a:fillRef>
            <a:effectRef idx="0">
              <a:schemeClr val="accent1"/>
            </a:effectRef>
            <a:fontRef idx="minor">
              <a:schemeClr val="tx1"/>
            </a:fontRef>
          </p:style>
        </p:cxnSp>
      </p:grpSp>
      <p:pic>
        <p:nvPicPr>
          <p:cNvPr id="33" name="图片 32" descr="cover"/>
          <p:cNvPicPr>
            <a:picLocks noChangeAspect="1"/>
          </p:cNvPicPr>
          <p:nvPr userDrawn="1"/>
        </p:nvPicPr>
        <p:blipFill>
          <a:blip r:embed="rId4"/>
          <a:stretch>
            <a:fillRect/>
          </a:stretch>
        </p:blipFill>
        <p:spPr>
          <a:xfrm>
            <a:off x="901065" y="2884805"/>
            <a:ext cx="1567815" cy="2091690"/>
          </a:xfrm>
          <a:prstGeom prst="rect">
            <a:avLst/>
          </a:prstGeom>
        </p:spPr>
      </p:pic>
      <p:sp>
        <p:nvSpPr>
          <p:cNvPr id="3" name="文本框 2"/>
          <p:cNvSpPr txBox="1"/>
          <p:nvPr userDrawn="1"/>
        </p:nvSpPr>
        <p:spPr>
          <a:xfrm>
            <a:off x="4170998" y="5044440"/>
            <a:ext cx="2296795" cy="368300"/>
          </a:xfrm>
          <a:prstGeom prst="rect">
            <a:avLst/>
          </a:prstGeom>
          <a:noFill/>
          <a:effectLst>
            <a:outerShdw blurRad="50800" dist="12700" dir="5400000" algn="ctr" rotWithShape="0">
              <a:srgbClr val="000000">
                <a:alpha val="43000"/>
              </a:srgbClr>
            </a:outerShdw>
          </a:effectLst>
        </p:spPr>
        <p:txBody>
          <a:bodyPr wrap="square" rtlCol="0">
            <a:spAutoFit/>
          </a:bodyPr>
          <a:p>
            <a:pPr algn="ctr"/>
            <a:r>
              <a:rPr lang="zh-CN" altLang="en-US" sz="1800">
                <a:latin typeface="仿宋" panose="02010609060101010101" charset="-122"/>
                <a:ea typeface="仿宋" panose="02010609060101010101" charset="-122"/>
                <a:cs typeface="仿宋" panose="02010609060101010101" charset="-122"/>
              </a:rPr>
              <a:t>牟  琦  主编</a:t>
            </a:r>
            <a:endParaRPr lang="zh-CN" altLang="en-US" sz="180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8  常用接口芯片</a:t>
            </a:r>
            <a:endParaRPr lang="zh-CN" altLang="en-US" dirty="0"/>
          </a:p>
        </p:txBody>
      </p:sp>
      <p:sp>
        <p:nvSpPr>
          <p:cNvPr id="3" name="内容占位符 2"/>
          <p:cNvSpPr>
            <a:spLocks noGrp="1"/>
          </p:cNvSpPr>
          <p:nvPr>
            <p:ph idx="1"/>
          </p:nvPr>
        </p:nvSpPr>
        <p:spPr>
          <a:xfrm>
            <a:off x="336550" y="1353458"/>
            <a:ext cx="8229600" cy="4263752"/>
          </a:xfrm>
          <a:prstGeom prst="rect">
            <a:avLst/>
          </a:prstGeom>
        </p:spPr>
        <p:txBody>
          <a:bodyPr/>
          <a:lstStyle>
            <a:lvl1pPr marL="0" indent="0">
              <a:buNone/>
              <a:defRPr b="0">
                <a:latin typeface="微软雅黑" panose="020B0503020204020204" pitchFamily="34" charset="-122"/>
                <a:ea typeface="微软雅黑" panose="020B0503020204020204" pitchFamily="34" charset="-122"/>
              </a:defRPr>
            </a:lvl1pPr>
            <a:lvl2pPr>
              <a:buFont typeface="Wingdings" panose="05000000000000000000" charset="0"/>
              <a:buChar char="n"/>
              <a:defRPr b="0">
                <a:latin typeface="微软雅黑" panose="020B0503020204020204" pitchFamily="34" charset="-122"/>
                <a:ea typeface="微软雅黑" panose="020B0503020204020204" pitchFamily="34" charset="-122"/>
              </a:defRPr>
            </a:lvl2pPr>
            <a:lvl3pPr>
              <a:buFont typeface="Wingdings" panose="05000000000000000000" charset="0"/>
              <a:buChar char="p"/>
              <a:defRPr b="0">
                <a:latin typeface="微软雅黑" panose="020B0503020204020204" pitchFamily="34" charset="-122"/>
                <a:ea typeface="微软雅黑" panose="020B0503020204020204" pitchFamily="34" charset="-122"/>
              </a:defRPr>
            </a:lvl3pPr>
            <a:lvl4pPr>
              <a:defRPr b="0">
                <a:latin typeface="微软雅黑" panose="020B0503020204020204" pitchFamily="34" charset="-122"/>
                <a:ea typeface="微软雅黑" panose="020B0503020204020204" pitchFamily="34" charset="-122"/>
              </a:defRPr>
            </a:lvl4pPr>
            <a:lvl5pPr marL="1828800" indent="0">
              <a:buNone/>
              <a:defRPr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endParaRPr lang="zh-CN" alt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60163"/>
            <a:ext cx="8229600" cy="4263752"/>
          </a:xfrm>
          <a:prstGeom prst="rect">
            <a:avLst/>
          </a:prstGeom>
        </p:spPr>
        <p:txBody>
          <a:bodyPr/>
          <a:lstStyle>
            <a:lvl1pPr marL="0" indent="0">
              <a:lnSpc>
                <a:spcPct val="150000"/>
              </a:lnSpc>
              <a:buNone/>
              <a:defRPr sz="2400" b="0">
                <a:solidFill>
                  <a:srgbClr val="00349E"/>
                </a:solidFill>
                <a:latin typeface="微软雅黑" panose="020B0503020204020204" pitchFamily="34" charset="-122"/>
                <a:ea typeface="微软雅黑" panose="020B0503020204020204" pitchFamily="34" charset="-122"/>
              </a:defRPr>
            </a:lvl1pPr>
            <a:lvl2pPr>
              <a:lnSpc>
                <a:spcPct val="150000"/>
              </a:lnSpc>
              <a:buFont typeface="Wingdings" panose="05000000000000000000" charset="0"/>
              <a:buChar char="n"/>
              <a:defRPr sz="2000" b="0">
                <a:latin typeface="微软雅黑" panose="020B0503020204020204" pitchFamily="34" charset="-122"/>
                <a:ea typeface="微软雅黑" panose="020B0503020204020204" pitchFamily="34" charset="-122"/>
              </a:defRPr>
            </a:lvl2pPr>
            <a:lvl3pPr>
              <a:lnSpc>
                <a:spcPct val="150000"/>
              </a:lnSpc>
              <a:buFont typeface="Wingdings" panose="05000000000000000000" charset="0"/>
              <a:buChar char="p"/>
              <a:defRPr sz="1800" b="0">
                <a:latin typeface="微软雅黑" panose="020B0503020204020204" pitchFamily="34" charset="-122"/>
                <a:ea typeface="微软雅黑" panose="020B0503020204020204" pitchFamily="34" charset="-122"/>
              </a:defRPr>
            </a:lvl3pPr>
            <a:lvl4pPr>
              <a:lnSpc>
                <a:spcPct val="150000"/>
              </a:lnSpc>
              <a:defRPr sz="1600" b="0">
                <a:latin typeface="微软雅黑" panose="020B0503020204020204" pitchFamily="34" charset="-122"/>
                <a:ea typeface="微软雅黑" panose="020B0503020204020204" pitchFamily="34" charset="-122"/>
              </a:defRPr>
            </a:lvl4pPr>
            <a:lvl5pPr marL="1828800" indent="0">
              <a:buNone/>
              <a:defRPr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endParaRPr lang="zh-CN" altLang="en-US"/>
          </a:p>
        </p:txBody>
      </p:sp>
      <p:sp>
        <p:nvSpPr>
          <p:cNvPr id="6" name="矩形 5"/>
          <p:cNvSpPr/>
          <p:nvPr userDrawn="1"/>
        </p:nvSpPr>
        <p:spPr>
          <a:xfrm>
            <a:off x="-1905" y="927100"/>
            <a:ext cx="5250180" cy="57594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占位符 6"/>
          <p:cNvSpPr>
            <a:spLocks noGrp="1"/>
          </p:cNvSpPr>
          <p:nvPr>
            <p:ph type="body" sz="quarter" idx="10"/>
          </p:nvPr>
        </p:nvSpPr>
        <p:spPr>
          <a:xfrm>
            <a:off x="448280" y="990630"/>
            <a:ext cx="5832475" cy="576263"/>
          </a:xfrm>
          <a:prstGeom prst="rect">
            <a:avLst/>
          </a:prstGeom>
        </p:spPr>
        <p:txBody>
          <a:bodyPr/>
          <a:lstStyle>
            <a:lvl1pPr>
              <a:buNone/>
              <a:defRPr sz="2400" b="1">
                <a:solidFill>
                  <a:srgbClr val="000000"/>
                </a:solidFill>
                <a:latin typeface="微软雅黑" panose="020B0503020204020204" pitchFamily="34" charset="-122"/>
                <a:ea typeface="微软雅黑" panose="020B0503020204020204" pitchFamily="34" charset="-122"/>
              </a:defRPr>
            </a:lvl1pPr>
            <a:lvl2pPr>
              <a:buNone/>
              <a:defRPr/>
            </a:lvl2pPr>
          </a:lstStyle>
          <a:p>
            <a:pPr lvl="0"/>
            <a:r>
              <a:rPr lang="zh-CN" altLang="en-US" dirty="0" smtClean="0"/>
              <a:t>单击此处编辑母版文本样式</a:t>
            </a:r>
            <a:endParaRPr lang="zh-CN" altLang="en-US" dirty="0" smtClean="0"/>
          </a:p>
        </p:txBody>
      </p:sp>
      <p:sp>
        <p:nvSpPr>
          <p:cNvPr id="2" name="标题 1"/>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8  常用接口芯片</a:t>
            </a:r>
            <a:endParaRPr lang="zh-CN" altLang="en-US" dirty="0"/>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372745" y="266383"/>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8  常用接口芯片</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6"/>
          <p:cNvSpPr>
            <a:spLocks noChangeArrowheads="1"/>
          </p:cNvSpPr>
          <p:nvPr userDrawn="1"/>
        </p:nvSpPr>
        <p:spPr bwMode="gray">
          <a:xfrm>
            <a:off x="0" y="0"/>
            <a:ext cx="9144000" cy="926465"/>
          </a:xfrm>
          <a:prstGeom prst="rect">
            <a:avLst/>
          </a:prstGeom>
          <a:gradFill rotWithShape="1">
            <a:gsLst>
              <a:gs pos="0">
                <a:schemeClr val="tx1"/>
              </a:gs>
              <a:gs pos="100000">
                <a:schemeClr val="tx2"/>
              </a:gs>
            </a:gsLst>
            <a:lin ang="0" scaled="1"/>
          </a:gradFill>
          <a:ln w="9525">
            <a:noFill/>
            <a:miter lim="800000"/>
          </a:ln>
          <a:effectLst/>
        </p:spPr>
        <p:txBody>
          <a:bodyPr wrap="none" anchor="ctr"/>
          <a:lstStyle/>
          <a:p>
            <a:endParaRPr lang="zh-CN" altLang="en-US"/>
          </a:p>
        </p:txBody>
      </p:sp>
      <p:pic>
        <p:nvPicPr>
          <p:cNvPr id="5" name="图片 4"/>
          <p:cNvPicPr>
            <a:picLocks noChangeAspect="1"/>
          </p:cNvPicPr>
          <p:nvPr userDrawn="1"/>
        </p:nvPicPr>
        <p:blipFill>
          <a:blip r:embed="rId5"/>
          <a:srcRect r="24178"/>
          <a:stretch>
            <a:fillRect/>
          </a:stretch>
        </p:blipFill>
        <p:spPr>
          <a:xfrm>
            <a:off x="6626860" y="3810"/>
            <a:ext cx="1255395" cy="921385"/>
          </a:xfrm>
          <a:prstGeom prst="rect">
            <a:avLst/>
          </a:prstGeom>
        </p:spPr>
      </p:pic>
      <p:pic>
        <p:nvPicPr>
          <p:cNvPr id="12" name="图片 11"/>
          <p:cNvPicPr>
            <a:picLocks noChangeAspect="1"/>
          </p:cNvPicPr>
          <p:nvPr userDrawn="1"/>
        </p:nvPicPr>
        <p:blipFill>
          <a:blip r:embed="rId6"/>
          <a:srcRect r="14300"/>
          <a:stretch>
            <a:fillRect/>
          </a:stretch>
        </p:blipFill>
        <p:spPr>
          <a:xfrm flipH="1">
            <a:off x="7882255" y="3810"/>
            <a:ext cx="1261745" cy="922020"/>
          </a:xfrm>
          <a:prstGeom prst="rect">
            <a:avLst/>
          </a:prstGeom>
        </p:spPr>
      </p:pic>
      <p:pic>
        <p:nvPicPr>
          <p:cNvPr id="21" name="图片 20"/>
          <p:cNvPicPr>
            <a:picLocks noChangeAspect="1"/>
          </p:cNvPicPr>
          <p:nvPr userDrawn="1"/>
        </p:nvPicPr>
        <p:blipFill>
          <a:blip r:embed="rId7"/>
          <a:srcRect r="10675"/>
          <a:stretch>
            <a:fillRect/>
          </a:stretch>
        </p:blipFill>
        <p:spPr>
          <a:xfrm flipH="1">
            <a:off x="5233670" y="3810"/>
            <a:ext cx="1393190" cy="922655"/>
          </a:xfrm>
          <a:prstGeom prst="rect">
            <a:avLst/>
          </a:prstGeom>
        </p:spPr>
      </p:pic>
      <p:sp>
        <p:nvSpPr>
          <p:cNvPr id="3089" name="Rectangle 17"/>
          <p:cNvSpPr>
            <a:spLocks noChangeArrowheads="1"/>
          </p:cNvSpPr>
          <p:nvPr userDrawn="1"/>
        </p:nvSpPr>
        <p:spPr bwMode="gray">
          <a:xfrm>
            <a:off x="0" y="6616065"/>
            <a:ext cx="9144000" cy="238125"/>
          </a:xfrm>
          <a:prstGeom prst="rect">
            <a:avLst/>
          </a:prstGeom>
          <a:gradFill rotWithShape="1">
            <a:gsLst>
              <a:gs pos="0">
                <a:schemeClr val="tx1"/>
              </a:gs>
              <a:gs pos="100000">
                <a:schemeClr val="tx2"/>
              </a:gs>
            </a:gsLst>
            <a:lin ang="0" scaled="1"/>
          </a:gradFill>
          <a:ln w="9525">
            <a:noFill/>
            <a:miter lim="800000"/>
          </a:ln>
          <a:effectLst/>
        </p:spPr>
        <p:txBody>
          <a:bodyPr wrap="none" anchor="ctr"/>
          <a:p>
            <a:endParaRPr lang="zh-CN" altLang="en-US"/>
          </a:p>
        </p:txBody>
      </p:sp>
      <p:sp>
        <p:nvSpPr>
          <p:cNvPr id="22" name="文本框 21"/>
          <p:cNvSpPr txBox="1"/>
          <p:nvPr userDrawn="1"/>
        </p:nvSpPr>
        <p:spPr>
          <a:xfrm>
            <a:off x="3808730" y="6581775"/>
            <a:ext cx="1525905" cy="275590"/>
          </a:xfrm>
          <a:prstGeom prst="rect">
            <a:avLst/>
          </a:prstGeom>
          <a:noFill/>
        </p:spPr>
        <p:txBody>
          <a:bodyPr wrap="square" rtlCol="0">
            <a:spAutoFit/>
          </a:bodyPr>
          <a:p>
            <a:r>
              <a:rPr lang="zh-CN" altLang="en-US" sz="1200">
                <a:solidFill>
                  <a:schemeClr val="bg1"/>
                </a:solidFill>
                <a:latin typeface="微软雅黑" panose="020B0503020204020204" pitchFamily="34" charset="-122"/>
                <a:ea typeface="微软雅黑" panose="020B0503020204020204" pitchFamily="34" charset="-122"/>
              </a:rPr>
              <a:t>清华大学出版社</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8  常用接口芯片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bg1"/>
          </a:solidFill>
          <a:latin typeface="幼圆" pitchFamily="49" charset="-122"/>
          <a:ea typeface="幼圆" pitchFamily="49" charset="-122"/>
          <a:cs typeface="+mj-cs"/>
        </a:defRPr>
      </a:lvl1pPr>
      <a:lvl2pPr algn="l" rtl="0" eaLnBrk="1" fontAlgn="base" hangingPunct="1">
        <a:spcBef>
          <a:spcPct val="0"/>
        </a:spcBef>
        <a:spcAft>
          <a:spcPct val="0"/>
        </a:spcAft>
        <a:defRPr sz="3200" b="1">
          <a:solidFill>
            <a:schemeClr val="bg1"/>
          </a:solidFill>
          <a:latin typeface="Verdana" panose="020B0604030504040204" pitchFamily="34" charset="0"/>
        </a:defRPr>
      </a:lvl2pPr>
      <a:lvl3pPr algn="l" rtl="0" eaLnBrk="1" fontAlgn="base" hangingPunct="1">
        <a:spcBef>
          <a:spcPct val="0"/>
        </a:spcBef>
        <a:spcAft>
          <a:spcPct val="0"/>
        </a:spcAft>
        <a:defRPr sz="3200" b="1">
          <a:solidFill>
            <a:schemeClr val="bg1"/>
          </a:solidFill>
          <a:latin typeface="Verdana" panose="020B0604030504040204" pitchFamily="34" charset="0"/>
        </a:defRPr>
      </a:lvl3pPr>
      <a:lvl4pPr algn="l" rtl="0" eaLnBrk="1" fontAlgn="base" hangingPunct="1">
        <a:spcBef>
          <a:spcPct val="0"/>
        </a:spcBef>
        <a:spcAft>
          <a:spcPct val="0"/>
        </a:spcAft>
        <a:defRPr sz="3200" b="1">
          <a:solidFill>
            <a:schemeClr val="bg1"/>
          </a:solidFill>
          <a:latin typeface="Verdana" panose="020B0604030504040204" pitchFamily="34" charset="0"/>
        </a:defRPr>
      </a:lvl4pPr>
      <a:lvl5pPr algn="l" rtl="0" eaLnBrk="1" fontAlgn="base" hangingPunct="1">
        <a:spcBef>
          <a:spcPct val="0"/>
        </a:spcBef>
        <a:spcAft>
          <a:spcPct val="0"/>
        </a:spcAft>
        <a:defRPr sz="3200" b="1">
          <a:solidFill>
            <a:schemeClr val="bg1"/>
          </a:solidFill>
          <a:latin typeface="Verdana" panose="020B0604030504040204" pitchFamily="34" charset="0"/>
        </a:defRPr>
      </a:lvl5pPr>
      <a:lvl6pPr marL="457200" algn="l" rtl="0" eaLnBrk="1" fontAlgn="base" hangingPunct="1">
        <a:spcBef>
          <a:spcPct val="0"/>
        </a:spcBef>
        <a:spcAft>
          <a:spcPct val="0"/>
        </a:spcAft>
        <a:defRPr sz="3200" b="1">
          <a:solidFill>
            <a:schemeClr val="bg1"/>
          </a:solidFill>
          <a:latin typeface="Verdana" panose="020B0604030504040204" pitchFamily="34" charset="0"/>
        </a:defRPr>
      </a:lvl6pPr>
      <a:lvl7pPr marL="914400" algn="l" rtl="0" eaLnBrk="1" fontAlgn="base" hangingPunct="1">
        <a:spcBef>
          <a:spcPct val="0"/>
        </a:spcBef>
        <a:spcAft>
          <a:spcPct val="0"/>
        </a:spcAft>
        <a:defRPr sz="3200" b="1">
          <a:solidFill>
            <a:schemeClr val="bg1"/>
          </a:solidFill>
          <a:latin typeface="Verdana" panose="020B0604030504040204" pitchFamily="34" charset="0"/>
        </a:defRPr>
      </a:lvl7pPr>
      <a:lvl8pPr marL="1371600" algn="l" rtl="0" eaLnBrk="1" fontAlgn="base" hangingPunct="1">
        <a:spcBef>
          <a:spcPct val="0"/>
        </a:spcBef>
        <a:spcAft>
          <a:spcPct val="0"/>
        </a:spcAft>
        <a:defRPr sz="3200" b="1">
          <a:solidFill>
            <a:schemeClr val="bg1"/>
          </a:solidFill>
          <a:latin typeface="Verdana" panose="020B0604030504040204" pitchFamily="34" charset="0"/>
        </a:defRPr>
      </a:lvl8pPr>
      <a:lvl9pPr marL="1828800" algn="l" rtl="0" eaLnBrk="1" fontAlgn="base" hangingPunct="1">
        <a:spcBef>
          <a:spcPct val="0"/>
        </a:spcBef>
        <a:spcAft>
          <a:spcPct val="0"/>
        </a:spcAft>
        <a:defRPr sz="3200" b="1">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tiff"/></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tiff"/></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3.xml"/><Relationship Id="rId2" Type="http://schemas.openxmlformats.org/officeDocument/2006/relationships/image" Target="../media/image53.wmf"/><Relationship Id="rId1" Type="http://schemas.openxmlformats.org/officeDocument/2006/relationships/oleObject" Target="../embeddings/oleObject62.bin"/></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tiff"/></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tiff"/><Relationship Id="rId1" Type="http://schemas.openxmlformats.org/officeDocument/2006/relationships/image" Target="../media/image48.tif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tiff"/></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tif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tif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tif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tif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tiff"/></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11.wmf"/><Relationship Id="rId7" Type="http://schemas.openxmlformats.org/officeDocument/2006/relationships/oleObject" Target="../embeddings/oleObject5.bin"/><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9.wmf"/><Relationship Id="rId3" Type="http://schemas.openxmlformats.org/officeDocument/2006/relationships/oleObject" Target="../embeddings/oleObject3.bin"/><Relationship Id="rId2" Type="http://schemas.openxmlformats.org/officeDocument/2006/relationships/image" Target="../media/image8.wmf"/><Relationship Id="rId13" Type="http://schemas.openxmlformats.org/officeDocument/2006/relationships/vmlDrawing" Target="../drawings/vmlDrawing2.vml"/><Relationship Id="rId12" Type="http://schemas.openxmlformats.org/officeDocument/2006/relationships/slideLayout" Target="../slideLayouts/slideLayout3.xml"/><Relationship Id="rId11" Type="http://schemas.openxmlformats.org/officeDocument/2006/relationships/image" Target="../media/image3.tiff"/><Relationship Id="rId10" Type="http://schemas.openxmlformats.org/officeDocument/2006/relationships/image" Target="../media/image12.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0.wmf"/><Relationship Id="rId3" Type="http://schemas.openxmlformats.org/officeDocument/2006/relationships/oleObject" Target="../embeddings/oleObject8.bin"/><Relationship Id="rId2" Type="http://schemas.openxmlformats.org/officeDocument/2006/relationships/image" Target="../media/image8.wmf"/><Relationship Id="rId11" Type="http://schemas.openxmlformats.org/officeDocument/2006/relationships/vmlDrawing" Target="../drawings/vmlDrawing3.vml"/><Relationship Id="rId10" Type="http://schemas.openxmlformats.org/officeDocument/2006/relationships/slideLayout" Target="../slideLayouts/slideLayout3.xml"/><Relationship Id="rId1"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3.xml"/><Relationship Id="rId7" Type="http://schemas.openxmlformats.org/officeDocument/2006/relationships/image" Target="../media/image18.wmf"/><Relationship Id="rId6" Type="http://schemas.openxmlformats.org/officeDocument/2006/relationships/oleObject" Target="../embeddings/oleObject12.bin"/><Relationship Id="rId5" Type="http://schemas.openxmlformats.org/officeDocument/2006/relationships/image" Target="../media/image17.wmf"/><Relationship Id="rId4" Type="http://schemas.openxmlformats.org/officeDocument/2006/relationships/oleObject" Target="../embeddings/oleObject11.bin"/><Relationship Id="rId3" Type="http://schemas.openxmlformats.org/officeDocument/2006/relationships/image" Target="../media/image16.wmf"/><Relationship Id="rId2" Type="http://schemas.openxmlformats.org/officeDocument/2006/relationships/oleObject" Target="../embeddings/oleObject10.bin"/><Relationship Id="rId1" Type="http://schemas.openxmlformats.org/officeDocument/2006/relationships/image" Target="../media/image4.tiff"/></Relationships>
</file>

<file path=ppt/slides/_rels/slide22.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3.xml"/><Relationship Id="rId7" Type="http://schemas.openxmlformats.org/officeDocument/2006/relationships/image" Target="../media/image21.wmf"/><Relationship Id="rId6" Type="http://schemas.openxmlformats.org/officeDocument/2006/relationships/oleObject" Target="../embeddings/oleObject15.bin"/><Relationship Id="rId5" Type="http://schemas.openxmlformats.org/officeDocument/2006/relationships/image" Target="../media/image20.wmf"/><Relationship Id="rId4" Type="http://schemas.openxmlformats.org/officeDocument/2006/relationships/oleObject" Target="../embeddings/oleObject14.bin"/><Relationship Id="rId3" Type="http://schemas.openxmlformats.org/officeDocument/2006/relationships/image" Target="../media/image19.wmf"/><Relationship Id="rId2" Type="http://schemas.openxmlformats.org/officeDocument/2006/relationships/oleObject" Target="../embeddings/oleObject13.bin"/><Relationship Id="rId1" Type="http://schemas.openxmlformats.org/officeDocument/2006/relationships/image" Target="../media/image4.tiff"/></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oleObject" Target="../embeddings/oleObject19.bin"/><Relationship Id="rId7" Type="http://schemas.openxmlformats.org/officeDocument/2006/relationships/oleObject" Target="../embeddings/oleObject18.bin"/><Relationship Id="rId6" Type="http://schemas.openxmlformats.org/officeDocument/2006/relationships/image" Target="../media/image24.wmf"/><Relationship Id="rId5" Type="http://schemas.openxmlformats.org/officeDocument/2006/relationships/oleObject" Target="../embeddings/oleObject17.bin"/><Relationship Id="rId4" Type="http://schemas.openxmlformats.org/officeDocument/2006/relationships/image" Target="../media/image23.wmf"/><Relationship Id="rId3" Type="http://schemas.openxmlformats.org/officeDocument/2006/relationships/oleObject" Target="../embeddings/oleObject16.bin"/><Relationship Id="rId2" Type="http://schemas.openxmlformats.org/officeDocument/2006/relationships/image" Target="../media/image22.png"/><Relationship Id="rId10" Type="http://schemas.openxmlformats.org/officeDocument/2006/relationships/vmlDrawing" Target="../drawings/vmlDrawing6.vml"/><Relationship Id="rId1" Type="http://schemas.openxmlformats.org/officeDocument/2006/relationships/image" Target="../media/image5.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tiff"/></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27.wmf"/><Relationship Id="rId7" Type="http://schemas.openxmlformats.org/officeDocument/2006/relationships/oleObject" Target="../embeddings/oleObject22.bin"/><Relationship Id="rId6" Type="http://schemas.openxmlformats.org/officeDocument/2006/relationships/oleObject" Target="../embeddings/oleObject21.bin"/><Relationship Id="rId5" Type="http://schemas.openxmlformats.org/officeDocument/2006/relationships/image" Target="../media/image26.wmf"/><Relationship Id="rId4" Type="http://schemas.openxmlformats.org/officeDocument/2006/relationships/oleObject" Target="../embeddings/oleObject20.bin"/><Relationship Id="rId3" Type="http://schemas.openxmlformats.org/officeDocument/2006/relationships/image" Target="../media/image14.png"/><Relationship Id="rId2" Type="http://schemas.openxmlformats.org/officeDocument/2006/relationships/image" Target="../media/image25.png"/><Relationship Id="rId11" Type="http://schemas.openxmlformats.org/officeDocument/2006/relationships/vmlDrawing" Target="../drawings/vmlDrawing7.vml"/><Relationship Id="rId10" Type="http://schemas.openxmlformats.org/officeDocument/2006/relationships/slideLayout" Target="../slideLayouts/slideLayout3.xml"/><Relationship Id="rId1" Type="http://schemas.openxmlformats.org/officeDocument/2006/relationships/image" Target="../media/image7.tif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tif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tif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tif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tiff"/><Relationship Id="rId1" Type="http://schemas.openxmlformats.org/officeDocument/2006/relationships/image" Target="../media/image13.tiff"/></Relationships>
</file>

<file path=ppt/slides/_rels/slide33.xml.rels><?xml version="1.0" encoding="UTF-8" standalone="yes"?>
<Relationships xmlns="http://schemas.openxmlformats.org/package/2006/relationships"><Relationship Id="rId9" Type="http://schemas.openxmlformats.org/officeDocument/2006/relationships/image" Target="../media/image30.wmf"/><Relationship Id="rId8" Type="http://schemas.openxmlformats.org/officeDocument/2006/relationships/oleObject" Target="../embeddings/oleObject27.bin"/><Relationship Id="rId7" Type="http://schemas.openxmlformats.org/officeDocument/2006/relationships/image" Target="../media/image15.tiff"/><Relationship Id="rId6" Type="http://schemas.openxmlformats.org/officeDocument/2006/relationships/image" Target="../media/image10.wmf"/><Relationship Id="rId5" Type="http://schemas.openxmlformats.org/officeDocument/2006/relationships/oleObject" Target="../embeddings/oleObject26.bin"/><Relationship Id="rId4" Type="http://schemas.openxmlformats.org/officeDocument/2006/relationships/image" Target="../media/image8.wmf"/><Relationship Id="rId3" Type="http://schemas.openxmlformats.org/officeDocument/2006/relationships/oleObject" Target="../embeddings/oleObject25.bin"/><Relationship Id="rId2" Type="http://schemas.openxmlformats.org/officeDocument/2006/relationships/image" Target="../media/image12.wmf"/><Relationship Id="rId13" Type="http://schemas.openxmlformats.org/officeDocument/2006/relationships/vmlDrawing" Target="../drawings/vmlDrawing8.vml"/><Relationship Id="rId12" Type="http://schemas.openxmlformats.org/officeDocument/2006/relationships/slideLayout" Target="../slideLayouts/slideLayout3.xml"/><Relationship Id="rId11" Type="http://schemas.openxmlformats.org/officeDocument/2006/relationships/image" Target="../media/image31.wmf"/><Relationship Id="rId10" Type="http://schemas.openxmlformats.org/officeDocument/2006/relationships/oleObject" Target="../embeddings/oleObject28.bin"/><Relationship Id="rId1" Type="http://schemas.openxmlformats.org/officeDocument/2006/relationships/oleObject" Target="../embeddings/oleObject24.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tiff"/></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3.xml"/><Relationship Id="rId2" Type="http://schemas.openxmlformats.org/officeDocument/2006/relationships/image" Target="../media/image32.wmf"/><Relationship Id="rId1"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oleObject" Target="../embeddings/oleObject33.bin"/><Relationship Id="rId7" Type="http://schemas.openxmlformats.org/officeDocument/2006/relationships/image" Target="../media/image35.wmf"/><Relationship Id="rId6" Type="http://schemas.openxmlformats.org/officeDocument/2006/relationships/oleObject" Target="../embeddings/oleObject32.bin"/><Relationship Id="rId5" Type="http://schemas.openxmlformats.org/officeDocument/2006/relationships/image" Target="../media/image34.wmf"/><Relationship Id="rId4" Type="http://schemas.openxmlformats.org/officeDocument/2006/relationships/oleObject" Target="../embeddings/oleObject31.bin"/><Relationship Id="rId3" Type="http://schemas.openxmlformats.org/officeDocument/2006/relationships/image" Target="../media/image33.wmf"/><Relationship Id="rId2" Type="http://schemas.openxmlformats.org/officeDocument/2006/relationships/oleObject" Target="../embeddings/oleObject30.bin"/><Relationship Id="rId10" Type="http://schemas.openxmlformats.org/officeDocument/2006/relationships/vmlDrawing" Target="../drawings/vmlDrawing10.vml"/><Relationship Id="rId1" Type="http://schemas.openxmlformats.org/officeDocument/2006/relationships/image" Target="../media/image1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3.xml"/><Relationship Id="rId3" Type="http://schemas.openxmlformats.org/officeDocument/2006/relationships/image" Target="../media/image18.tiff"/><Relationship Id="rId2" Type="http://schemas.openxmlformats.org/officeDocument/2006/relationships/image" Target="../media/image33.wmf"/><Relationship Id="rId1" Type="http://schemas.openxmlformats.org/officeDocument/2006/relationships/oleObject" Target="../embeddings/oleObject34.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3.xml"/><Relationship Id="rId2" Type="http://schemas.openxmlformats.org/officeDocument/2006/relationships/image" Target="../media/image36.wmf"/><Relationship Id="rId1" Type="http://schemas.openxmlformats.org/officeDocument/2006/relationships/oleObject" Target="../embeddings/oleObject35.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3.xml"/><Relationship Id="rId2" Type="http://schemas.openxmlformats.org/officeDocument/2006/relationships/image" Target="../media/image36.wmf"/><Relationship Id="rId1" Type="http://schemas.openxmlformats.org/officeDocument/2006/relationships/oleObject" Target="../embeddings/oleObject36.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tif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tiff"/></Relationships>
</file>

<file path=ppt/slides/_rels/slide48.xml.rels><?xml version="1.0" encoding="UTF-8" standalone="yes"?>
<Relationships xmlns="http://schemas.openxmlformats.org/package/2006/relationships"><Relationship Id="rId9" Type="http://schemas.openxmlformats.org/officeDocument/2006/relationships/image" Target="../media/image30.wmf"/><Relationship Id="rId8" Type="http://schemas.openxmlformats.org/officeDocument/2006/relationships/oleObject" Target="../embeddings/oleObject40.bin"/><Relationship Id="rId7" Type="http://schemas.openxmlformats.org/officeDocument/2006/relationships/image" Target="../media/image10.wmf"/><Relationship Id="rId6" Type="http://schemas.openxmlformats.org/officeDocument/2006/relationships/oleObject" Target="../embeddings/oleObject39.bin"/><Relationship Id="rId5" Type="http://schemas.openxmlformats.org/officeDocument/2006/relationships/image" Target="../media/image8.wmf"/><Relationship Id="rId4" Type="http://schemas.openxmlformats.org/officeDocument/2006/relationships/oleObject" Target="../embeddings/oleObject38.bin"/><Relationship Id="rId3" Type="http://schemas.openxmlformats.org/officeDocument/2006/relationships/image" Target="../media/image12.wmf"/><Relationship Id="rId2" Type="http://schemas.openxmlformats.org/officeDocument/2006/relationships/oleObject" Target="../embeddings/oleObject37.bin"/><Relationship Id="rId16" Type="http://schemas.openxmlformats.org/officeDocument/2006/relationships/vmlDrawing" Target="../drawings/vmlDrawing14.vml"/><Relationship Id="rId15" Type="http://schemas.openxmlformats.org/officeDocument/2006/relationships/slideLayout" Target="../slideLayouts/slideLayout3.xml"/><Relationship Id="rId14" Type="http://schemas.openxmlformats.org/officeDocument/2006/relationships/oleObject" Target="../embeddings/oleObject44.bin"/><Relationship Id="rId13" Type="http://schemas.openxmlformats.org/officeDocument/2006/relationships/oleObject" Target="../embeddings/oleObject43.bin"/><Relationship Id="rId12" Type="http://schemas.openxmlformats.org/officeDocument/2006/relationships/oleObject" Target="../embeddings/oleObject42.bin"/><Relationship Id="rId11" Type="http://schemas.openxmlformats.org/officeDocument/2006/relationships/image" Target="../media/image37.wmf"/><Relationship Id="rId10" Type="http://schemas.openxmlformats.org/officeDocument/2006/relationships/oleObject" Target="../embeddings/oleObject41.bin"/><Relationship Id="rId1" Type="http://schemas.openxmlformats.org/officeDocument/2006/relationships/image" Target="../media/image20.tiff"/></Relationships>
</file>

<file path=ppt/slides/_rels/slide49.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3.xml"/><Relationship Id="rId7" Type="http://schemas.openxmlformats.org/officeDocument/2006/relationships/image" Target="../media/image40.wmf"/><Relationship Id="rId6" Type="http://schemas.openxmlformats.org/officeDocument/2006/relationships/oleObject" Target="../embeddings/oleObject47.bin"/><Relationship Id="rId5" Type="http://schemas.openxmlformats.org/officeDocument/2006/relationships/image" Target="../media/image39.wmf"/><Relationship Id="rId4" Type="http://schemas.openxmlformats.org/officeDocument/2006/relationships/oleObject" Target="../embeddings/oleObject46.bin"/><Relationship Id="rId3" Type="http://schemas.openxmlformats.org/officeDocument/2006/relationships/image" Target="../media/image38.wmf"/><Relationship Id="rId2" Type="http://schemas.openxmlformats.org/officeDocument/2006/relationships/oleObject" Target="../embeddings/oleObject45.bin"/><Relationship Id="rId1" Type="http://schemas.openxmlformats.org/officeDocument/2006/relationships/image" Target="../media/image2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tif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tif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tif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tif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tif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tiff"/></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3.xml"/><Relationship Id="rId4" Type="http://schemas.openxmlformats.org/officeDocument/2006/relationships/image" Target="../media/image42.wmf"/><Relationship Id="rId3" Type="http://schemas.openxmlformats.org/officeDocument/2006/relationships/oleObject" Target="../embeddings/oleObject49.bin"/><Relationship Id="rId2" Type="http://schemas.openxmlformats.org/officeDocument/2006/relationships/image" Target="../media/image41.wmf"/><Relationship Id="rId1" Type="http://schemas.openxmlformats.org/officeDocument/2006/relationships/oleObject" Target="../embeddings/oleObject48.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tif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tif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tiff"/></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tif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tif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7.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10.wmf"/><Relationship Id="rId7" Type="http://schemas.openxmlformats.org/officeDocument/2006/relationships/oleObject" Target="../embeddings/oleObject53.bin"/><Relationship Id="rId6" Type="http://schemas.openxmlformats.org/officeDocument/2006/relationships/image" Target="../media/image8.wmf"/><Relationship Id="rId5" Type="http://schemas.openxmlformats.org/officeDocument/2006/relationships/oleObject" Target="../embeddings/oleObject52.bin"/><Relationship Id="rId4" Type="http://schemas.openxmlformats.org/officeDocument/2006/relationships/image" Target="../media/image43.wmf"/><Relationship Id="rId3" Type="http://schemas.openxmlformats.org/officeDocument/2006/relationships/oleObject" Target="../embeddings/oleObject51.bin"/><Relationship Id="rId2" Type="http://schemas.openxmlformats.org/officeDocument/2006/relationships/image" Target="../media/image12.wmf"/><Relationship Id="rId14" Type="http://schemas.openxmlformats.org/officeDocument/2006/relationships/vmlDrawing" Target="../drawings/vmlDrawing17.vml"/><Relationship Id="rId13" Type="http://schemas.openxmlformats.org/officeDocument/2006/relationships/slideLayout" Target="../slideLayouts/slideLayout3.xml"/><Relationship Id="rId12" Type="http://schemas.openxmlformats.org/officeDocument/2006/relationships/image" Target="../media/image47.png"/><Relationship Id="rId11" Type="http://schemas.openxmlformats.org/officeDocument/2006/relationships/image" Target="../media/image46.png"/><Relationship Id="rId10" Type="http://schemas.openxmlformats.org/officeDocument/2006/relationships/image" Target="../media/image45.png"/><Relationship Id="rId1" Type="http://schemas.openxmlformats.org/officeDocument/2006/relationships/oleObject" Target="../embeddings/oleObject50.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38.tiff"/><Relationship Id="rId1" Type="http://schemas.openxmlformats.org/officeDocument/2006/relationships/image" Target="../media/image48.jpe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3.wmf"/><Relationship Id="rId7" Type="http://schemas.openxmlformats.org/officeDocument/2006/relationships/oleObject" Target="../embeddings/oleObject57.bin"/><Relationship Id="rId6" Type="http://schemas.openxmlformats.org/officeDocument/2006/relationships/image" Target="../media/image10.wmf"/><Relationship Id="rId5" Type="http://schemas.openxmlformats.org/officeDocument/2006/relationships/oleObject" Target="../embeddings/oleObject56.bin"/><Relationship Id="rId4" Type="http://schemas.openxmlformats.org/officeDocument/2006/relationships/image" Target="../media/image8.wmf"/><Relationship Id="rId3" Type="http://schemas.openxmlformats.org/officeDocument/2006/relationships/oleObject" Target="../embeddings/oleObject55.bin"/><Relationship Id="rId2" Type="http://schemas.openxmlformats.org/officeDocument/2006/relationships/image" Target="../media/image12.wmf"/><Relationship Id="rId10" Type="http://schemas.openxmlformats.org/officeDocument/2006/relationships/vmlDrawing" Target="../drawings/vmlDrawing18.vml"/><Relationship Id="rId1" Type="http://schemas.openxmlformats.org/officeDocument/2006/relationships/oleObject" Target="../embeddings/oleObject54.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52.wmf"/><Relationship Id="rId7" Type="http://schemas.openxmlformats.org/officeDocument/2006/relationships/oleObject" Target="../embeddings/oleObject61.bin"/><Relationship Id="rId6" Type="http://schemas.openxmlformats.org/officeDocument/2006/relationships/image" Target="../media/image51.wmf"/><Relationship Id="rId5" Type="http://schemas.openxmlformats.org/officeDocument/2006/relationships/oleObject" Target="../embeddings/oleObject60.bin"/><Relationship Id="rId4" Type="http://schemas.openxmlformats.org/officeDocument/2006/relationships/image" Target="../media/image50.wmf"/><Relationship Id="rId3" Type="http://schemas.openxmlformats.org/officeDocument/2006/relationships/oleObject" Target="../embeddings/oleObject59.bin"/><Relationship Id="rId2" Type="http://schemas.openxmlformats.org/officeDocument/2006/relationships/image" Target="../media/image49.wmf"/><Relationship Id="rId10" Type="http://schemas.openxmlformats.org/officeDocument/2006/relationships/vmlDrawing" Target="../drawings/vmlDrawing19.vml"/><Relationship Id="rId1" Type="http://schemas.openxmlformats.org/officeDocument/2006/relationships/oleObject" Target="../embeddings/oleObject58.bin"/></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tiff"/></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623" descr="7t2"/>
          <p:cNvPicPr>
            <a:picLocks noChangeAspect="1"/>
          </p:cNvPicPr>
          <p:nvPr/>
        </p:nvPicPr>
        <p:blipFill>
          <a:blip r:embed="rId1"/>
          <a:stretch>
            <a:fillRect/>
          </a:stretch>
        </p:blipFill>
        <p:spPr>
          <a:xfrm>
            <a:off x="5192395" y="1055370"/>
            <a:ext cx="3557905" cy="5144135"/>
          </a:xfrm>
          <a:prstGeom prst="rect">
            <a:avLst/>
          </a:prstGeom>
          <a:noFill/>
          <a:ln w="9525">
            <a:noFill/>
          </a:ln>
        </p:spPr>
      </p:pic>
      <p:sp>
        <p:nvSpPr>
          <p:cNvPr id="3" name="内容占位符 2"/>
          <p:cNvSpPr>
            <a:spLocks noGrp="1"/>
          </p:cNvSpPr>
          <p:nvPr>
            <p:ph idx="1"/>
          </p:nvPr>
        </p:nvSpPr>
        <p:spPr>
          <a:xfrm>
            <a:off x="457200" y="1419860"/>
            <a:ext cx="4478655" cy="5116830"/>
          </a:xfrm>
        </p:spPr>
        <p:txBody>
          <a:bodyPr/>
          <a:p>
            <a:pPr latinLnBrk="0">
              <a:lnSpc>
                <a:spcPts val="4000"/>
              </a:lnSpc>
              <a:spcBef>
                <a:spcPts val="0"/>
              </a:spcBef>
            </a:pPr>
            <a:r>
              <a:rPr lang="zh-CN" altLang="en-US" sz="2000">
                <a:solidFill>
                  <a:srgbClr val="00349E"/>
                </a:solidFill>
              </a:rPr>
              <a:t>8.1.2 8255外部引脚及内部结构</a:t>
            </a:r>
            <a:endParaRPr lang="zh-CN" altLang="en-US" sz="2000">
              <a:solidFill>
                <a:srgbClr val="00349E"/>
              </a:solidFill>
            </a:endParaRPr>
          </a:p>
          <a:p>
            <a:pPr latinLnBrk="0">
              <a:lnSpc>
                <a:spcPts val="4000"/>
              </a:lnSpc>
              <a:spcBef>
                <a:spcPts val="0"/>
              </a:spcBef>
            </a:pPr>
            <a:r>
              <a:rPr lang="zh-CN" altLang="en-US" sz="2000">
                <a:solidFill>
                  <a:srgbClr val="00349E"/>
                </a:solidFill>
              </a:rPr>
              <a:t>1. 8255内部结构</a:t>
            </a:r>
            <a:endParaRPr lang="zh-CN" altLang="en-US" sz="2000">
              <a:solidFill>
                <a:srgbClr val="00349E"/>
              </a:solidFill>
            </a:endParaRPr>
          </a:p>
          <a:p>
            <a:pPr latinLnBrk="0">
              <a:lnSpc>
                <a:spcPts val="4000"/>
              </a:lnSpc>
              <a:spcBef>
                <a:spcPts val="0"/>
              </a:spcBef>
            </a:pPr>
            <a:r>
              <a:rPr lang="zh-CN" altLang="en-US" sz="2000">
                <a:solidFill>
                  <a:srgbClr val="00349E"/>
                </a:solidFill>
              </a:rPr>
              <a:t>       8255是一个40条引脚的双列直插式组件，它内部有3个8位I/O数据端口: A口、B口和C口，以及一个8位的控制端口。</a:t>
            </a:r>
            <a:endParaRPr lang="zh-CN" altLang="en-US" sz="2000">
              <a:solidFill>
                <a:srgbClr val="00349E"/>
              </a:solidFill>
            </a:endParaRPr>
          </a:p>
          <a:p>
            <a:pPr latinLnBrk="0">
              <a:lnSpc>
                <a:spcPts val="4000"/>
              </a:lnSpc>
              <a:spcBef>
                <a:spcPts val="0"/>
              </a:spcBef>
            </a:pPr>
            <a:r>
              <a:rPr lang="zh-CN" altLang="en-US" sz="2000">
                <a:solidFill>
                  <a:srgbClr val="00349E"/>
                </a:solidFill>
              </a:rPr>
              <a:t>      8255的内部结构如图8.2所示。</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
        <p:nvSpPr>
          <p:cNvPr id="100" name="文本框 99"/>
          <p:cNvSpPr txBox="1"/>
          <p:nvPr/>
        </p:nvSpPr>
        <p:spPr>
          <a:xfrm>
            <a:off x="5928360" y="6306820"/>
            <a:ext cx="2310765"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8.2  8255</a:t>
            </a:r>
            <a:r>
              <a:rPr lang="zh-CN" sz="1400" b="1">
                <a:solidFill>
                  <a:srgbClr val="000000"/>
                </a:solidFill>
                <a:ea typeface="宋体" panose="02010600030101010101" pitchFamily="2" charset="-122"/>
              </a:rPr>
              <a:t>内部结构</a:t>
            </a:r>
            <a:endParaRPr lang="zh-CN" altLang="en-US" sz="1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1554480"/>
          </a:xfrm>
        </p:spPr>
        <p:txBody>
          <a:bodyPr/>
          <a:p>
            <a:pPr latinLnBrk="0">
              <a:lnSpc>
                <a:spcPts val="3800"/>
              </a:lnSpc>
              <a:spcBef>
                <a:spcPts val="0"/>
              </a:spcBef>
            </a:pPr>
            <a:r>
              <a:rPr lang="en-US" altLang="zh-CN" sz="2000"/>
              <a:t>  </a:t>
            </a:r>
            <a:r>
              <a:rPr sz="2000"/>
              <a:t>2. 控制寄存器</a:t>
            </a:r>
            <a:endParaRPr lang="zh-CN" sz="2000"/>
          </a:p>
          <a:p>
            <a:pPr latinLnBrk="0">
              <a:lnSpc>
                <a:spcPts val="3800"/>
              </a:lnSpc>
              <a:spcBef>
                <a:spcPts val="0"/>
              </a:spcBef>
            </a:pPr>
            <a:r>
              <a:rPr sz="2000"/>
              <a:t>          规定8251的工作状态，才能启动串行通信开始工作或置位。格式如图8.42所示。</a:t>
            </a:r>
            <a:endParaRPr sz="2000"/>
          </a:p>
        </p:txBody>
      </p:sp>
      <p:sp>
        <p:nvSpPr>
          <p:cNvPr id="5" name="标题 4"/>
          <p:cNvSpPr>
            <a:spLocks noGrp="1"/>
          </p:cNvSpPr>
          <p:nvPr>
            <p:ph type="title"/>
          </p:nvPr>
        </p:nvSpPr>
        <p:spPr/>
        <p:txBody>
          <a:bodyPr/>
          <a:p>
            <a:endParaRPr lang="zh-CN" altLang="en-US"/>
          </a:p>
        </p:txBody>
      </p:sp>
      <p:pic>
        <p:nvPicPr>
          <p:cNvPr id="2" name="图片 46" descr="7t42"/>
          <p:cNvPicPr>
            <a:picLocks noChangeAspect="1"/>
          </p:cNvPicPr>
          <p:nvPr/>
        </p:nvPicPr>
        <p:blipFill>
          <a:blip r:embed="rId1"/>
          <a:stretch>
            <a:fillRect/>
          </a:stretch>
        </p:blipFill>
        <p:spPr>
          <a:xfrm>
            <a:off x="1644015" y="3001645"/>
            <a:ext cx="6336030" cy="2778125"/>
          </a:xfrm>
          <a:prstGeom prst="rect">
            <a:avLst/>
          </a:prstGeom>
          <a:noFill/>
          <a:ln w="9525">
            <a:noFill/>
          </a:ln>
        </p:spPr>
      </p:pic>
      <p:sp>
        <p:nvSpPr>
          <p:cNvPr id="100" name="文本框 99"/>
          <p:cNvSpPr txBox="1"/>
          <p:nvPr/>
        </p:nvSpPr>
        <p:spPr>
          <a:xfrm>
            <a:off x="2112010" y="5948680"/>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8.42  8251</a:t>
            </a:r>
            <a:r>
              <a:rPr lang="zh-CN" sz="1400" b="1">
                <a:solidFill>
                  <a:srgbClr val="00349E"/>
                </a:solidFill>
                <a:ea typeface="宋体" panose="02010600030101010101" pitchFamily="2" charset="-122"/>
              </a:rPr>
              <a:t>的控制寄存器格式</a:t>
            </a:r>
            <a:endParaRPr lang="zh-CN" altLang="en-US" sz="1400" b="1">
              <a:solidFill>
                <a:srgbClr val="00349E"/>
              </a:solidFill>
              <a:ea typeface="宋体" panose="02010600030101010101" pitchFamily="2" charset="-122"/>
            </a:endParaRPr>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1554480"/>
          </a:xfrm>
        </p:spPr>
        <p:txBody>
          <a:bodyPr/>
          <a:p>
            <a:pPr latinLnBrk="0">
              <a:lnSpc>
                <a:spcPts val="3700"/>
              </a:lnSpc>
              <a:spcBef>
                <a:spcPts val="0"/>
              </a:spcBef>
            </a:pPr>
            <a:r>
              <a:rPr lang="zh-CN" altLang="en-US" sz="2000"/>
              <a:t>3. 状态寄存器</a:t>
            </a:r>
            <a:endParaRPr lang="zh-CN" altLang="en-US" sz="2000"/>
          </a:p>
          <a:p>
            <a:pPr latinLnBrk="0">
              <a:lnSpc>
                <a:spcPts val="3700"/>
              </a:lnSpc>
              <a:spcBef>
                <a:spcPts val="0"/>
              </a:spcBef>
            </a:pPr>
            <a:r>
              <a:rPr lang="zh-CN" altLang="en-US" sz="2000"/>
              <a:t>        是反映8251内部工作状态的寄存器，只能读出，不能写入，CPU可用IN指令来读取状态寄存器的内容，格式如图8.43所示。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47" descr="7t43"/>
          <p:cNvPicPr>
            <a:picLocks noChangeAspect="1"/>
          </p:cNvPicPr>
          <p:nvPr/>
        </p:nvPicPr>
        <p:blipFill>
          <a:blip r:embed="rId1"/>
          <a:stretch>
            <a:fillRect/>
          </a:stretch>
        </p:blipFill>
        <p:spPr>
          <a:xfrm>
            <a:off x="1282700" y="3080385"/>
            <a:ext cx="6238240" cy="2330450"/>
          </a:xfrm>
          <a:prstGeom prst="rect">
            <a:avLst/>
          </a:prstGeom>
          <a:noFill/>
          <a:ln w="9525">
            <a:noFill/>
          </a:ln>
        </p:spPr>
      </p:pic>
      <p:sp>
        <p:nvSpPr>
          <p:cNvPr id="100" name="文本框 99"/>
          <p:cNvSpPr txBox="1"/>
          <p:nvPr/>
        </p:nvSpPr>
        <p:spPr>
          <a:xfrm>
            <a:off x="1861820" y="572071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8.43  8251</a:t>
            </a:r>
            <a:r>
              <a:rPr lang="zh-CN" sz="1400" b="1">
                <a:solidFill>
                  <a:srgbClr val="00349E"/>
                </a:solidFill>
                <a:ea typeface="宋体" panose="02010600030101010101" pitchFamily="2" charset="-122"/>
              </a:rPr>
              <a:t>的状态寄存器格式</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140960"/>
          </a:xfrm>
        </p:spPr>
        <p:txBody>
          <a:bodyPr/>
          <a:p>
            <a:pPr latinLnBrk="0">
              <a:lnSpc>
                <a:spcPts val="3200"/>
              </a:lnSpc>
              <a:spcBef>
                <a:spcPts val="0"/>
              </a:spcBef>
            </a:pPr>
            <a:r>
              <a:rPr lang="zh-CN" altLang="en-US" sz="2000"/>
              <a:t>8.3.4  8251串行接口应用举例</a:t>
            </a:r>
            <a:endParaRPr lang="zh-CN" altLang="en-US" sz="2000"/>
          </a:p>
          <a:p>
            <a:pPr latinLnBrk="0">
              <a:lnSpc>
                <a:spcPts val="3200"/>
              </a:lnSpc>
              <a:spcBef>
                <a:spcPts val="0"/>
              </a:spcBef>
            </a:pPr>
            <a:r>
              <a:rPr lang="zh-CN" altLang="en-US" sz="2000"/>
              <a:t>    1. 异步模式下的初始化程序举例</a:t>
            </a:r>
            <a:endParaRPr lang="zh-CN" altLang="en-US" sz="2000"/>
          </a:p>
          <a:p>
            <a:pPr latinLnBrk="0">
              <a:lnSpc>
                <a:spcPts val="3200"/>
              </a:lnSpc>
              <a:spcBef>
                <a:spcPts val="0"/>
              </a:spcBef>
            </a:pPr>
            <a:r>
              <a:rPr lang="zh-CN" altLang="en-US" sz="2000"/>
              <a:t>    </a:t>
            </a:r>
            <a:r>
              <a:rPr lang="zh-CN" altLang="en-US" sz="1800"/>
              <a:t> </a:t>
            </a:r>
            <a:r>
              <a:rPr lang="zh-CN" altLang="en-US" sz="1800">
                <a:solidFill>
                  <a:srgbClr val="730372"/>
                </a:solidFill>
              </a:rPr>
              <a:t>例8.6：设8251A工作在异步模式下，波特率系数为16，7个数据位/字符，采用偶校验，两个停止位，发送、接收允许，设端口地址为00E2H和00E4H。</a:t>
            </a:r>
            <a:endParaRPr lang="zh-CN" altLang="en-US" sz="1800"/>
          </a:p>
          <a:p>
            <a:pPr latinLnBrk="0">
              <a:lnSpc>
                <a:spcPts val="3200"/>
              </a:lnSpc>
              <a:spcBef>
                <a:spcPts val="0"/>
              </a:spcBef>
            </a:pPr>
            <a:r>
              <a:rPr lang="zh-CN" altLang="en-US" sz="2000"/>
              <a:t>     </a:t>
            </a:r>
            <a:r>
              <a:rPr lang="zh-CN" altLang="en-US" sz="2000" b="1">
                <a:solidFill>
                  <a:srgbClr val="730372"/>
                </a:solidFill>
              </a:rPr>
              <a:t>分析</a:t>
            </a:r>
            <a:r>
              <a:rPr lang="zh-CN" altLang="en-US" sz="2000"/>
              <a:t>：根据题意，方式字为</a:t>
            </a:r>
            <a:r>
              <a:rPr lang="zh-CN" altLang="en-US" sz="2000">
                <a:solidFill>
                  <a:srgbClr val="FF0000"/>
                </a:solidFill>
              </a:rPr>
              <a:t>1111 1010B</a:t>
            </a:r>
            <a:r>
              <a:rPr lang="zh-CN" altLang="en-US" sz="2000"/>
              <a:t>，即FAH</a:t>
            </a:r>
            <a:endParaRPr lang="zh-CN" altLang="en-US" sz="2000"/>
          </a:p>
          <a:p>
            <a:pPr latinLnBrk="0">
              <a:lnSpc>
                <a:spcPts val="3200"/>
              </a:lnSpc>
              <a:spcBef>
                <a:spcPts val="0"/>
              </a:spcBef>
            </a:pPr>
            <a:r>
              <a:rPr lang="zh-CN" altLang="en-US" sz="2000"/>
              <a:t>                                控制字为</a:t>
            </a:r>
            <a:r>
              <a:rPr lang="zh-CN" altLang="en-US" sz="2000">
                <a:solidFill>
                  <a:srgbClr val="FF0000"/>
                </a:solidFill>
              </a:rPr>
              <a:t>0011 0111B</a:t>
            </a:r>
            <a:r>
              <a:rPr lang="zh-CN" altLang="en-US" sz="2000"/>
              <a:t>，即37H。</a:t>
            </a:r>
            <a:endParaRPr lang="zh-CN" altLang="en-US" sz="2000"/>
          </a:p>
          <a:p>
            <a:pPr latinLnBrk="0">
              <a:lnSpc>
                <a:spcPts val="3200"/>
              </a:lnSpc>
              <a:spcBef>
                <a:spcPts val="0"/>
              </a:spcBef>
            </a:pPr>
            <a:r>
              <a:rPr lang="zh-CN" altLang="en-US" sz="2000"/>
              <a:t>     初始化程序如下: </a:t>
            </a:r>
            <a:endParaRPr lang="zh-CN" altLang="en-US" sz="2000"/>
          </a:p>
          <a:p>
            <a:pPr marL="1080135" latinLnBrk="0">
              <a:lnSpc>
                <a:spcPts val="3200"/>
              </a:lnSpc>
              <a:spcBef>
                <a:spcPts val="0"/>
              </a:spcBef>
            </a:pPr>
            <a:r>
              <a:rPr lang="zh-CN" altLang="en-US" sz="2000">
                <a:latin typeface="Times New Roman" panose="02020603050405020304" charset="0"/>
                <a:cs typeface="Times New Roman" panose="02020603050405020304" charset="0"/>
              </a:rPr>
              <a:t>MOV   AL，0FAH           ; 送方式字</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MOV   DX，00E2H</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OUT   DX，AL             ; 异步方式，7位/字符，偶校验，两个停止位    </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MOV   AL，37H            ; 设置控制字 </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OUT   DX，AL              ; 有效</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511300"/>
            <a:ext cx="8703945" cy="5096510"/>
          </a:xfrm>
        </p:spPr>
        <p:txBody>
          <a:bodyPr/>
          <a:p>
            <a:pPr latinLnBrk="0">
              <a:lnSpc>
                <a:spcPts val="3200"/>
              </a:lnSpc>
              <a:spcBef>
                <a:spcPts val="0"/>
              </a:spcBef>
            </a:pPr>
            <a:r>
              <a:rPr lang="zh-CN" altLang="en-US" sz="2000"/>
              <a:t>2. 同步模式下初始化程序举例   </a:t>
            </a:r>
            <a:endParaRPr lang="zh-CN" altLang="en-US" sz="2000"/>
          </a:p>
          <a:p>
            <a:pPr latinLnBrk="0">
              <a:lnSpc>
                <a:spcPts val="3200"/>
              </a:lnSpc>
              <a:spcBef>
                <a:spcPts val="0"/>
              </a:spcBef>
            </a:pPr>
            <a:r>
              <a:rPr lang="zh-CN" altLang="en-US" sz="2000"/>
              <a:t>    </a:t>
            </a:r>
            <a:r>
              <a:rPr lang="zh-CN" altLang="en-US" sz="2000">
                <a:solidFill>
                  <a:srgbClr val="730372"/>
                </a:solidFill>
              </a:rPr>
              <a:t>例8.7：设端口地址为52H，采用内同步方式，两个同步字符(设同步字符</a:t>
            </a:r>
            <a:endParaRPr lang="zh-CN" altLang="en-US" sz="2000">
              <a:solidFill>
                <a:srgbClr val="730372"/>
              </a:solidFill>
            </a:endParaRPr>
          </a:p>
          <a:p>
            <a:pPr latinLnBrk="0">
              <a:lnSpc>
                <a:spcPts val="3200"/>
              </a:lnSpc>
              <a:spcBef>
                <a:spcPts val="0"/>
              </a:spcBef>
            </a:pPr>
            <a:r>
              <a:rPr lang="zh-CN" altLang="en-US" sz="2000">
                <a:solidFill>
                  <a:srgbClr val="730372"/>
                </a:solidFill>
              </a:rPr>
              <a:t>               为16H)，偶校验，7位数据位/字符。</a:t>
            </a:r>
            <a:endParaRPr lang="zh-CN" altLang="en-US" sz="2000"/>
          </a:p>
          <a:p>
            <a:pPr latinLnBrk="0">
              <a:lnSpc>
                <a:spcPts val="3200"/>
              </a:lnSpc>
              <a:spcBef>
                <a:spcPts val="0"/>
              </a:spcBef>
            </a:pPr>
            <a:r>
              <a:rPr lang="zh-CN" altLang="en-US" sz="2000"/>
              <a:t>    </a:t>
            </a:r>
            <a:r>
              <a:rPr lang="zh-CN" altLang="en-US" sz="2000" b="1">
                <a:solidFill>
                  <a:srgbClr val="730372"/>
                </a:solidFill>
              </a:rPr>
              <a:t>分析：</a:t>
            </a:r>
            <a:r>
              <a:rPr lang="zh-CN" altLang="en-US" sz="2000"/>
              <a:t>根据题意，方式字为00111000B，即38H; </a:t>
            </a:r>
            <a:endParaRPr lang="zh-CN" altLang="en-US" sz="2000"/>
          </a:p>
          <a:p>
            <a:pPr latinLnBrk="0">
              <a:lnSpc>
                <a:spcPts val="3200"/>
              </a:lnSpc>
              <a:spcBef>
                <a:spcPts val="0"/>
              </a:spcBef>
            </a:pPr>
            <a:r>
              <a:rPr lang="zh-CN" altLang="en-US" sz="2000"/>
              <a:t>                                控制字为10010111B，即97H，初始化程序如下：</a:t>
            </a:r>
            <a:endParaRPr lang="zh-CN" altLang="en-US" sz="2000"/>
          </a:p>
          <a:p>
            <a:pPr marL="1080135" latinLnBrk="0">
              <a:lnSpc>
                <a:spcPts val="3200"/>
              </a:lnSpc>
              <a:spcBef>
                <a:spcPts val="0"/>
              </a:spcBef>
            </a:pPr>
            <a:r>
              <a:rPr lang="zh-CN" altLang="en-US" sz="2000">
                <a:latin typeface="Times New Roman" panose="02020603050405020304" charset="0"/>
                <a:cs typeface="Times New Roman" panose="02020603050405020304" charset="0"/>
              </a:rPr>
              <a:t>MOV   AL，38H           ;</a:t>
            </a:r>
            <a:r>
              <a:rPr lang="zh-CN" altLang="en-US" sz="1800">
                <a:latin typeface="Times New Roman" panose="02020603050405020304" charset="0"/>
                <a:cs typeface="Times New Roman" panose="02020603050405020304" charset="0"/>
              </a:rPr>
              <a:t> 设置模式字，同步模式，用两个同步字符</a:t>
            </a:r>
            <a:endParaRPr lang="zh-CN" altLang="en-US" sz="1800">
              <a:latin typeface="Times New Roman" panose="02020603050405020304" charset="0"/>
              <a:cs typeface="Times New Roman" panose="02020603050405020304" charset="0"/>
            </a:endParaRPr>
          </a:p>
          <a:p>
            <a:pPr marL="1080135" algn="l" latinLnBrk="0">
              <a:lnSpc>
                <a:spcPts val="3200"/>
              </a:lnSpc>
              <a:spcBef>
                <a:spcPts val="0"/>
              </a:spcBef>
            </a:pPr>
            <a:r>
              <a:rPr lang="zh-CN" altLang="en-US" sz="2000">
                <a:latin typeface="Times New Roman" panose="02020603050405020304" charset="0"/>
                <a:cs typeface="Times New Roman" panose="02020603050405020304" charset="0"/>
              </a:rPr>
              <a:t>OUT   52H，AL            ;  </a:t>
            </a:r>
            <a:r>
              <a:rPr lang="zh-CN" altLang="en-US" sz="1800">
                <a:latin typeface="Times New Roman" panose="02020603050405020304" charset="0"/>
                <a:cs typeface="Times New Roman" panose="02020603050405020304" charset="0"/>
              </a:rPr>
              <a:t>7个数据位，偶校验</a:t>
            </a:r>
            <a:endParaRPr lang="zh-CN" altLang="en-US" sz="18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MOV   AL，16H    </a:t>
            </a:r>
            <a:endParaRPr lang="zh-CN" altLang="en-US" sz="2000">
              <a:latin typeface="Times New Roman" panose="02020603050405020304" charset="0"/>
              <a:cs typeface="Times New Roman" panose="02020603050405020304" charset="0"/>
            </a:endParaRPr>
          </a:p>
          <a:p>
            <a:pPr marL="1080135" algn="l" latinLnBrk="0">
              <a:lnSpc>
                <a:spcPts val="3200"/>
              </a:lnSpc>
              <a:spcBef>
                <a:spcPts val="0"/>
              </a:spcBef>
            </a:pPr>
            <a:r>
              <a:rPr lang="zh-CN" altLang="en-US" sz="2000">
                <a:latin typeface="Times New Roman" panose="02020603050405020304" charset="0"/>
                <a:cs typeface="Times New Roman" panose="02020603050405020304" charset="0"/>
              </a:rPr>
              <a:t>OUT   52H，AL            ; </a:t>
            </a:r>
            <a:r>
              <a:rPr lang="zh-CN" altLang="en-US" sz="1800">
                <a:latin typeface="Times New Roman" panose="02020603050405020304" charset="0"/>
                <a:cs typeface="Times New Roman" panose="02020603050405020304" charset="0"/>
              </a:rPr>
              <a:t>送同步字符16H</a:t>
            </a:r>
            <a:endParaRPr lang="zh-CN" altLang="en-US" sz="18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OUT   52H，AL       </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MOV   AL，97H            ; </a:t>
            </a:r>
            <a:r>
              <a:rPr lang="zh-CN" altLang="en-US" sz="1800">
                <a:latin typeface="Times New Roman" panose="02020603050405020304" charset="0"/>
                <a:cs typeface="Times New Roman" panose="02020603050405020304" charset="0"/>
              </a:rPr>
              <a:t>设置控制字，使发送器和接收器启动</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OUT   52H，AL</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23670"/>
            <a:ext cx="8703945" cy="5106035"/>
          </a:xfrm>
        </p:spPr>
        <p:txBody>
          <a:bodyPr/>
          <a:p>
            <a:pPr latinLnBrk="0">
              <a:lnSpc>
                <a:spcPts val="3500"/>
              </a:lnSpc>
              <a:spcBef>
                <a:spcPts val="0"/>
              </a:spcBef>
            </a:pPr>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3. 利用状态字进行编程的举例</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00349E"/>
                </a:solidFill>
                <a:latin typeface="Times New Roman" panose="02020603050405020304" charset="0"/>
                <a:cs typeface="Times New Roman" panose="02020603050405020304" charset="0"/>
              </a:rPr>
              <a:t> 例8.8：先对8251A进行初始化，然后对状态字进行测试，以便输入字符。</a:t>
            </a:r>
            <a:endParaRPr lang="zh-CN" altLang="en-US" sz="2000">
              <a:solidFill>
                <a:srgbClr val="00349E"/>
              </a:solidFill>
              <a:latin typeface="Times New Roman" panose="02020603050405020304" charset="0"/>
              <a:cs typeface="Times New Roman" panose="02020603050405020304" charset="0"/>
            </a:endParaRPr>
          </a:p>
          <a:p>
            <a:pPr latinLnBrk="0">
              <a:lnSpc>
                <a:spcPts val="3500"/>
              </a:lnSpc>
              <a:spcBef>
                <a:spcPts val="0"/>
              </a:spcBef>
            </a:pPr>
            <a:r>
              <a:rPr lang="zh-CN" altLang="en-US" sz="2000">
                <a:solidFill>
                  <a:srgbClr val="00349E"/>
                </a:solidFill>
                <a:latin typeface="Times New Roman" panose="02020603050405020304" charset="0"/>
                <a:cs typeface="Times New Roman" panose="02020603050405020304" charset="0"/>
              </a:rPr>
              <a:t>         要求：</a:t>
            </a:r>
            <a:r>
              <a:rPr lang="zh-CN" altLang="en-US" sz="2000">
                <a:latin typeface="Times New Roman" panose="02020603050405020304" charset="0"/>
                <a:cs typeface="Times New Roman" panose="02020603050405020304" charset="0"/>
                <a:sym typeface="+mn-ea"/>
              </a:rPr>
              <a:t> </a:t>
            </a:r>
            <a:r>
              <a:rPr lang="zh-CN" altLang="en-US" sz="2000">
                <a:solidFill>
                  <a:srgbClr val="730372"/>
                </a:solidFill>
                <a:latin typeface="Times New Roman" panose="02020603050405020304" charset="0"/>
                <a:cs typeface="Times New Roman" panose="02020603050405020304" charset="0"/>
                <a:sym typeface="+mn-ea"/>
              </a:rPr>
              <a:t>本程序段可用来输入80个字符；</a:t>
            </a:r>
            <a:r>
              <a:rPr lang="zh-CN" altLang="en-US" sz="2000">
                <a:solidFill>
                  <a:srgbClr val="730372"/>
                </a:solidFill>
                <a:latin typeface="Times New Roman" panose="02020603050405020304" charset="0"/>
                <a:cs typeface="Times New Roman" panose="02020603050405020304" charset="0"/>
              </a:rPr>
              <a:t>8251A的控制和状态端口地址</a:t>
            </a:r>
            <a:endParaRPr lang="zh-CN" altLang="en-US" sz="2000">
              <a:solidFill>
                <a:srgbClr val="730372"/>
              </a:solidFill>
              <a:latin typeface="Times New Roman" panose="02020603050405020304" charset="0"/>
              <a:cs typeface="Times New Roman" panose="02020603050405020304" charset="0"/>
            </a:endParaRPr>
          </a:p>
          <a:p>
            <a:pPr latinLnBrk="0">
              <a:lnSpc>
                <a:spcPts val="3500"/>
              </a:lnSpc>
              <a:spcBef>
                <a:spcPts val="0"/>
              </a:spcBef>
            </a:pPr>
            <a:r>
              <a:rPr lang="zh-CN" altLang="en-US" sz="2000">
                <a:solidFill>
                  <a:srgbClr val="730372"/>
                </a:solidFill>
                <a:latin typeface="Times New Roman" panose="02020603050405020304" charset="0"/>
                <a:cs typeface="Times New Roman" panose="02020603050405020304" charset="0"/>
              </a:rPr>
              <a:t>                    为52H，数据输入和输出端口地址为50H；字符输入后，放在</a:t>
            </a:r>
            <a:endParaRPr lang="zh-CN" altLang="en-US" sz="2000">
              <a:solidFill>
                <a:srgbClr val="730372"/>
              </a:solidFill>
              <a:latin typeface="Times New Roman" panose="02020603050405020304" charset="0"/>
              <a:cs typeface="Times New Roman" panose="02020603050405020304" charset="0"/>
            </a:endParaRPr>
          </a:p>
          <a:p>
            <a:pPr latinLnBrk="0">
              <a:lnSpc>
                <a:spcPts val="3500"/>
              </a:lnSpc>
              <a:spcBef>
                <a:spcPts val="0"/>
              </a:spcBef>
            </a:pPr>
            <a:r>
              <a:rPr lang="zh-CN" altLang="en-US" sz="2000">
                <a:solidFill>
                  <a:srgbClr val="730372"/>
                </a:solidFill>
                <a:latin typeface="Times New Roman" panose="02020603050405020304" charset="0"/>
                <a:cs typeface="Times New Roman" panose="02020603050405020304" charset="0"/>
              </a:rPr>
              <a:t>                    BUFFER标号所指的内存缓冲区中</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程序段如下: </a:t>
            </a:r>
            <a:endParaRPr lang="zh-CN" altLang="en-US" sz="20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  MOV   AL，0FAH           ; </a:t>
            </a:r>
            <a:r>
              <a:rPr lang="zh-CN" altLang="en-US" sz="1800">
                <a:latin typeface="Times New Roman" panose="02020603050405020304" charset="0"/>
                <a:cs typeface="Times New Roman" panose="02020603050405020304" charset="0"/>
              </a:rPr>
              <a:t>设置模式字，异步方式，波特率因子为16</a:t>
            </a:r>
            <a:endParaRPr lang="zh-CN" altLang="en-US" sz="1800">
              <a:latin typeface="Times New Roman" panose="02020603050405020304" charset="0"/>
              <a:cs typeface="Times New Roman" panose="02020603050405020304" charset="0"/>
            </a:endParaRPr>
          </a:p>
          <a:p>
            <a:pPr marL="1080135" latinLnBrk="0">
              <a:lnSpc>
                <a:spcPts val="3200"/>
              </a:lnSpc>
              <a:spcBef>
                <a:spcPts val="0"/>
              </a:spcBef>
            </a:pPr>
            <a:r>
              <a:rPr lang="zh-CN" altLang="en-US" sz="2000">
                <a:latin typeface="Times New Roman" panose="02020603050405020304" charset="0"/>
                <a:cs typeface="Times New Roman" panose="02020603050405020304" charset="0"/>
              </a:rPr>
              <a:t>   OUT   52H，AL              ; </a:t>
            </a:r>
            <a:r>
              <a:rPr lang="zh-CN" altLang="en-US" sz="1800">
                <a:latin typeface="Times New Roman" panose="02020603050405020304" charset="0"/>
                <a:cs typeface="Times New Roman" panose="02020603050405020304" charset="0"/>
              </a:rPr>
              <a:t>用7个数据位、两个停止位，偶校验</a:t>
            </a:r>
            <a:endParaRPr lang="zh-CN" altLang="en-US" sz="1800">
              <a:latin typeface="Times New Roman" panose="02020603050405020304" charset="0"/>
              <a:cs typeface="Times New Roman" panose="02020603050405020304" charset="0"/>
            </a:endParaRPr>
          </a:p>
          <a:p>
            <a:pPr marL="1080135" algn="l" latinLnBrk="0">
              <a:lnSpc>
                <a:spcPts val="3200"/>
              </a:lnSpc>
              <a:spcBef>
                <a:spcPts val="0"/>
              </a:spcBef>
            </a:pPr>
            <a:r>
              <a:rPr lang="zh-CN" altLang="en-US" sz="2000">
                <a:latin typeface="Times New Roman" panose="02020603050405020304" charset="0"/>
                <a:cs typeface="Times New Roman" panose="02020603050405020304" charset="0"/>
              </a:rPr>
              <a:t>   MOV   AL，35H             ; </a:t>
            </a:r>
            <a:r>
              <a:rPr lang="zh-CN" altLang="en-US" sz="1800">
                <a:latin typeface="Times New Roman" panose="02020603050405020304" charset="0"/>
                <a:cs typeface="Times New Roman" panose="02020603050405020304" charset="0"/>
              </a:rPr>
              <a:t>设置控制字，使发送器和接收器启动</a:t>
            </a:r>
            <a:endParaRPr lang="zh-CN" altLang="en-US" sz="1800">
              <a:latin typeface="Times New Roman" panose="02020603050405020304" charset="0"/>
              <a:cs typeface="Times New Roman" panose="02020603050405020304" charset="0"/>
            </a:endParaRPr>
          </a:p>
          <a:p>
            <a:pPr marL="1080135" algn="l" latinLnBrk="0">
              <a:lnSpc>
                <a:spcPts val="3200"/>
              </a:lnSpc>
              <a:spcBef>
                <a:spcPts val="0"/>
              </a:spcBef>
            </a:pPr>
            <a:r>
              <a:rPr lang="zh-CN" altLang="en-US" sz="2000">
                <a:latin typeface="Times New Roman" panose="02020603050405020304" charset="0"/>
                <a:cs typeface="Times New Roman" panose="02020603050405020304" charset="0"/>
              </a:rPr>
              <a:t>   OUT   52H，AL              ; </a:t>
            </a:r>
            <a:r>
              <a:rPr lang="zh-CN" altLang="en-US" sz="1800">
                <a:latin typeface="Times New Roman" panose="02020603050405020304" charset="0"/>
                <a:cs typeface="Times New Roman" panose="02020603050405020304" charset="0"/>
              </a:rPr>
              <a:t>并清除出错指示位</a:t>
            </a:r>
            <a:endParaRPr lang="zh-CN" altLang="en-US" sz="1800">
              <a:latin typeface="Times New Roman" panose="02020603050405020304" charset="0"/>
              <a:cs typeface="Times New Roman" panose="02020603050405020304" charset="0"/>
            </a:endParaRPr>
          </a:p>
          <a:p>
            <a:pPr marL="1080135" algn="l" latinLnBrk="0">
              <a:lnSpc>
                <a:spcPts val="3200"/>
              </a:lnSpc>
              <a:spcBef>
                <a:spcPts val="0"/>
              </a:spcBef>
            </a:pPr>
            <a:r>
              <a:rPr lang="zh-CN" altLang="en-US" sz="2000">
                <a:latin typeface="Times New Roman" panose="02020603050405020304" charset="0"/>
                <a:cs typeface="Times New Roman" panose="02020603050405020304" charset="0"/>
              </a:rPr>
              <a:t>   MOV   DI，0                   ; </a:t>
            </a:r>
            <a:r>
              <a:rPr lang="zh-CN" altLang="en-US" sz="1800">
                <a:latin typeface="Times New Roman" panose="02020603050405020304" charset="0"/>
                <a:cs typeface="Times New Roman" panose="02020603050405020304" charset="0"/>
              </a:rPr>
              <a:t>变址寄存器初始化</a:t>
            </a:r>
            <a:endParaRPr lang="zh-CN" altLang="en-US" sz="1800">
              <a:latin typeface="Times New Roman" panose="02020603050405020304" charset="0"/>
              <a:cs typeface="Times New Roman" panose="02020603050405020304" charset="0"/>
            </a:endParaRPr>
          </a:p>
          <a:p>
            <a:pPr marL="1080135" algn="l" latinLnBrk="0">
              <a:lnSpc>
                <a:spcPts val="3200"/>
              </a:lnSpc>
              <a:spcBef>
                <a:spcPts val="0"/>
              </a:spcBef>
            </a:pPr>
            <a:r>
              <a:rPr lang="zh-CN" altLang="en-US" sz="2000">
                <a:latin typeface="Times New Roman" panose="02020603050405020304" charset="0"/>
                <a:cs typeface="Times New Roman" panose="02020603050405020304" charset="0"/>
              </a:rPr>
              <a:t>   MOV   CX，80               ;</a:t>
            </a:r>
            <a:r>
              <a:rPr lang="zh-CN" altLang="en-US" sz="1800">
                <a:latin typeface="Times New Roman" panose="02020603050405020304" charset="0"/>
                <a:cs typeface="Times New Roman" panose="02020603050405020304" charset="0"/>
              </a:rPr>
              <a:t> 计数器初始化，共收取80个字符</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096510"/>
          </a:xfrm>
        </p:spPr>
        <p:txBody>
          <a:bodyPr/>
          <a:p>
            <a:pPr marL="360045" latinLnBrk="0">
              <a:lnSpc>
                <a:spcPts val="2800"/>
              </a:lnSpc>
              <a:spcBef>
                <a:spcPts val="0"/>
              </a:spcBef>
            </a:pPr>
            <a:r>
              <a:rPr lang="zh-CN" altLang="en-US" sz="2000">
                <a:latin typeface="Times New Roman" panose="02020603050405020304" charset="0"/>
                <a:cs typeface="Times New Roman" panose="02020603050405020304" charset="0"/>
              </a:rPr>
              <a:t>BEGIN: IN    AL，52H </a:t>
            </a:r>
            <a:r>
              <a:rPr lang="zh-CN" altLang="en-US" sz="1800">
                <a:latin typeface="Times New Roman" panose="02020603050405020304" charset="0"/>
                <a:cs typeface="Times New Roman" panose="02020603050405020304" charset="0"/>
              </a:rPr>
              <a:t>                  ; 读取状态字，测试</a:t>
            </a:r>
            <a:r>
              <a:rPr lang="en-US" altLang="zh-CN" sz="1800">
                <a:latin typeface="Times New Roman" panose="02020603050405020304" charset="0"/>
                <a:cs typeface="Times New Roman" panose="02020603050405020304" charset="0"/>
              </a:rPr>
              <a:t>R</a:t>
            </a:r>
            <a:r>
              <a:rPr lang="en-US" altLang="zh-CN" sz="1800" baseline="-25000">
                <a:latin typeface="Times New Roman" panose="02020603050405020304" charset="0"/>
                <a:cs typeface="Times New Roman" panose="02020603050405020304" charset="0"/>
              </a:rPr>
              <a:t>X</a:t>
            </a:r>
            <a:r>
              <a:rPr lang="en-US" altLang="zh-CN" sz="1800">
                <a:latin typeface="Times New Roman" panose="02020603050405020304" charset="0"/>
                <a:cs typeface="Times New Roman" panose="02020603050405020304" charset="0"/>
              </a:rPr>
              <a:t>RDY</a:t>
            </a:r>
            <a:r>
              <a:rPr lang="zh-CN" altLang="en-US" sz="1800">
                <a:latin typeface="Times New Roman" panose="02020603050405020304" charset="0"/>
                <a:cs typeface="Times New Roman" panose="02020603050405020304" charset="0"/>
              </a:rPr>
              <a:t>位是否为1，如为0</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TEST  AL，02H</a:t>
            </a:r>
            <a:r>
              <a:rPr lang="zh-CN" altLang="en-US" sz="1800">
                <a:latin typeface="Times New Roman" panose="02020603050405020304" charset="0"/>
                <a:cs typeface="Times New Roman" panose="02020603050405020304" charset="0"/>
              </a:rPr>
              <a:t>                ; 表示未收到字符，故继续读取状态字并测试</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JZ    BEGIN </a:t>
            </a:r>
            <a:r>
              <a:rPr lang="zh-CN" altLang="en-US" sz="1800">
                <a:latin typeface="Times New Roman" panose="02020603050405020304" charset="0"/>
                <a:cs typeface="Times New Roman" panose="02020603050405020304" charset="0"/>
              </a:rPr>
              <a:t>   </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IN    AL，50</a:t>
            </a:r>
            <a:r>
              <a:rPr lang="zh-CN" altLang="en-US" sz="1800">
                <a:latin typeface="Times New Roman" panose="02020603050405020304" charset="0"/>
                <a:cs typeface="Times New Roman" panose="02020603050405020304" charset="0"/>
              </a:rPr>
              <a:t>                       ; 读取字符</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MOV   DX，OFFSET  BUFFER</a:t>
            </a:r>
            <a:endParaRPr lang="zh-CN" altLang="en-US" sz="2000">
              <a:latin typeface="Times New Roman" panose="02020603050405020304" charset="0"/>
              <a:cs typeface="Times New Roman" panose="02020603050405020304" charset="0"/>
            </a:endParaRPr>
          </a:p>
          <a:p>
            <a:pPr marL="1080135" latinLnBrk="0">
              <a:lnSpc>
                <a:spcPts val="2800"/>
              </a:lnSpc>
              <a:spcBef>
                <a:spcPts val="0"/>
              </a:spcBef>
            </a:pPr>
            <a:r>
              <a:rPr lang="zh-CN" altLang="en-US" sz="2000">
                <a:latin typeface="Times New Roman" panose="02020603050405020304" charset="0"/>
                <a:cs typeface="Times New Roman" panose="02020603050405020304" charset="0"/>
              </a:rPr>
              <a:t>   MOV  ［DX+DI］，AL</a:t>
            </a:r>
            <a:endParaRPr lang="zh-CN" altLang="en-US" sz="2000">
              <a:latin typeface="Times New Roman" panose="02020603050405020304" charset="0"/>
              <a:cs typeface="Times New Roman" panose="02020603050405020304" charset="0"/>
            </a:endParaRPr>
          </a:p>
          <a:p>
            <a:pPr marL="1080135" latinLnBrk="0">
              <a:lnSpc>
                <a:spcPts val="2800"/>
              </a:lnSpc>
              <a:spcBef>
                <a:spcPts val="0"/>
              </a:spcBef>
            </a:pPr>
            <a:r>
              <a:rPr lang="zh-CN" altLang="en-US" sz="2000">
                <a:latin typeface="Times New Roman" panose="02020603050405020304" charset="0"/>
                <a:cs typeface="Times New Roman" panose="02020603050405020304" charset="0"/>
              </a:rPr>
              <a:t>   INC   DI                            </a:t>
            </a:r>
            <a:r>
              <a:rPr lang="zh-CN" altLang="en-US" sz="1800">
                <a:latin typeface="Times New Roman" panose="02020603050405020304" charset="0"/>
                <a:cs typeface="Times New Roman" panose="02020603050405020304" charset="0"/>
              </a:rPr>
              <a:t>; 修改缓冲区指针</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IN    AL，52H  </a:t>
            </a:r>
            <a:r>
              <a:rPr lang="zh-CN" altLang="en-US" sz="1800">
                <a:latin typeface="Times New Roman" panose="02020603050405020304" charset="0"/>
                <a:cs typeface="Times New Roman" panose="02020603050405020304" charset="0"/>
              </a:rPr>
              <a:t>                  ; 读取状态字</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TEST  AL，38H   </a:t>
            </a:r>
            <a:r>
              <a:rPr lang="zh-CN" altLang="en-US" sz="1800">
                <a:latin typeface="Times New Roman" panose="02020603050405020304" charset="0"/>
                <a:cs typeface="Times New Roman" panose="02020603050405020304" charset="0"/>
              </a:rPr>
              <a:t>             ; 测试有无帧校验错，奇/偶校验错和溢出错，</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2000">
                <a:latin typeface="Times New Roman" panose="02020603050405020304" charset="0"/>
                <a:cs typeface="Times New Roman" panose="02020603050405020304" charset="0"/>
              </a:rPr>
              <a:t>   JZ    ERROR </a:t>
            </a:r>
            <a:r>
              <a:rPr lang="zh-CN" altLang="en-US" sz="1800">
                <a:latin typeface="Times New Roman" panose="02020603050405020304" charset="0"/>
                <a:cs typeface="Times New Roman" panose="02020603050405020304" charset="0"/>
              </a:rPr>
              <a:t>                      ; 如有，则转出错处理程序</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LOOP  BEGIN  </a:t>
            </a:r>
            <a:r>
              <a:rPr lang="zh-CN" altLang="en-US" sz="1800">
                <a:latin typeface="Times New Roman" panose="02020603050405020304" charset="0"/>
                <a:cs typeface="Times New Roman" panose="02020603050405020304" charset="0"/>
              </a:rPr>
              <a:t>                 ; 如没错，则再收下一个字符</a:t>
            </a:r>
            <a:endParaRPr lang="zh-CN" altLang="en-US" sz="1800">
              <a:latin typeface="Times New Roman" panose="02020603050405020304" charset="0"/>
              <a:cs typeface="Times New Roman" panose="02020603050405020304" charset="0"/>
            </a:endParaRPr>
          </a:p>
          <a:p>
            <a:pPr marL="1080135" latinLnBrk="0">
              <a:lnSpc>
                <a:spcPts val="2800"/>
              </a:lnSpc>
              <a:spcBef>
                <a:spcPts val="0"/>
              </a:spcBef>
            </a:pPr>
            <a:r>
              <a:rPr lang="zh-CN" altLang="en-US" sz="18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 JMP   EXIT</a:t>
            </a:r>
            <a:r>
              <a:rPr lang="zh-CN" altLang="en-US" sz="1800">
                <a:latin typeface="Times New Roman" panose="02020603050405020304" charset="0"/>
                <a:cs typeface="Times New Roman" panose="02020603050405020304" charset="0"/>
              </a:rPr>
              <a:t>                         ; 如输入满足80个字符，则结束</a:t>
            </a:r>
            <a:endParaRPr lang="zh-CN" altLang="en-US" sz="1800">
              <a:latin typeface="Times New Roman" panose="02020603050405020304" charset="0"/>
              <a:cs typeface="Times New Roman" panose="02020603050405020304" charset="0"/>
            </a:endParaRPr>
          </a:p>
          <a:p>
            <a:pPr marL="144145" latinLnBrk="0">
              <a:lnSpc>
                <a:spcPts val="2800"/>
              </a:lnSpc>
              <a:spcBef>
                <a:spcPts val="0"/>
              </a:spcBef>
            </a:pPr>
            <a:r>
              <a:rPr lang="zh-CN" altLang="en-US" sz="2000">
                <a:latin typeface="Times New Roman" panose="02020603050405020304" charset="0"/>
                <a:cs typeface="Times New Roman" panose="02020603050405020304" charset="0"/>
              </a:rPr>
              <a:t>ERROR:  CALL  ERR-OUT</a:t>
            </a:r>
            <a:r>
              <a:rPr lang="zh-CN" altLang="en-US" sz="1800">
                <a:latin typeface="Times New Roman" panose="02020603050405020304" charset="0"/>
                <a:cs typeface="Times New Roman" panose="02020603050405020304" charset="0"/>
              </a:rPr>
              <a:t>               ; 调出错处理    </a:t>
            </a:r>
            <a:endParaRPr lang="zh-CN" altLang="en-US" sz="1800">
              <a:latin typeface="Times New Roman" panose="02020603050405020304" charset="0"/>
              <a:cs typeface="Times New Roman" panose="02020603050405020304" charset="0"/>
            </a:endParaRPr>
          </a:p>
          <a:p>
            <a:pPr marL="360045" latinLnBrk="0">
              <a:lnSpc>
                <a:spcPts val="2800"/>
              </a:lnSpc>
              <a:spcBef>
                <a:spcPts val="0"/>
              </a:spcBef>
            </a:pPr>
            <a:r>
              <a:rPr lang="zh-CN" altLang="en-US" sz="2000">
                <a:latin typeface="Times New Roman" panose="02020603050405020304" charset="0"/>
                <a:cs typeface="Times New Roman" panose="02020603050405020304" charset="0"/>
              </a:rPr>
              <a:t>EXIT:   …</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4" name="内容占位符 2"/>
          <p:cNvSpPr>
            <a:spLocks noGrp="1"/>
          </p:cNvSpPr>
          <p:nvPr/>
        </p:nvSpPr>
        <p:spPr>
          <a:xfrm>
            <a:off x="152400" y="1464945"/>
            <a:ext cx="8838565" cy="5096510"/>
          </a:xfrm>
          <a:prstGeom prst="rect">
            <a:avLst/>
          </a:prstGeom>
        </p:spPr>
        <p:txBody>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720090" latinLnBrk="0">
              <a:lnSpc>
                <a:spcPts val="3500"/>
              </a:lnSpc>
              <a:spcBef>
                <a:spcPts val="0"/>
              </a:spcBef>
            </a:pPr>
            <a:endParaRPr lang="zh-CN" altLang="en-US" sz="1800">
              <a:solidFill>
                <a:srgbClr val="131B0C"/>
              </a:solidFill>
              <a:latin typeface="Times New Roman" panose="02020603050405020304" charset="0"/>
              <a:cs typeface="Times New Roman" panose="02020603050405020304" charset="0"/>
            </a:endParaRPr>
          </a:p>
        </p:txBody>
      </p:sp>
      <p:sp>
        <p:nvSpPr>
          <p:cNvPr id="6" name="文本占位符 5"/>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
        <p:nvSpPr>
          <p:cNvPr id="7" name="内容占位符 2"/>
          <p:cNvSpPr>
            <a:spLocks noGrp="1"/>
          </p:cNvSpPr>
          <p:nvPr/>
        </p:nvSpPr>
        <p:spPr>
          <a:xfrm>
            <a:off x="220345" y="1765935"/>
            <a:ext cx="8703945" cy="4494530"/>
          </a:xfrm>
          <a:prstGeom prst="rect">
            <a:avLst/>
          </a:prstGeom>
        </p:spPr>
        <p:txBody>
          <a:bodyPr vert="horz" rtlCol="0">
            <a:normAutofit/>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0" algn="l" latinLnBrk="0">
              <a:lnSpc>
                <a:spcPts val="4000"/>
              </a:lnSpc>
              <a:spcBef>
                <a:spcPts val="0"/>
              </a:spcBef>
            </a:pPr>
            <a:r>
              <a:rPr lang="en-US" altLang="zh-CN" sz="2000" kern="0">
                <a:sym typeface="+mn-ea"/>
              </a:rPr>
              <a:t>      </a:t>
            </a:r>
            <a:r>
              <a:rPr lang="zh-CN" altLang="en-US" sz="2000" kern="0">
                <a:sym typeface="+mn-ea"/>
              </a:rPr>
              <a:t>模拟I/O接口就是通常所说的</a:t>
            </a:r>
            <a:r>
              <a:rPr lang="zh-CN" altLang="en-US" sz="2000" kern="0">
                <a:solidFill>
                  <a:srgbClr val="FF0000"/>
                </a:solidFill>
                <a:sym typeface="+mn-ea"/>
              </a:rPr>
              <a:t>模/数</a:t>
            </a:r>
            <a:r>
              <a:rPr lang="zh-CN" altLang="en-US" sz="2000" kern="0">
                <a:sym typeface="+mn-ea"/>
              </a:rPr>
              <a:t>转换器和</a:t>
            </a:r>
            <a:r>
              <a:rPr lang="zh-CN" altLang="en-US" sz="2000" kern="0">
                <a:solidFill>
                  <a:srgbClr val="FF0000"/>
                </a:solidFill>
                <a:sym typeface="+mn-ea"/>
              </a:rPr>
              <a:t>数/模</a:t>
            </a:r>
            <a:r>
              <a:rPr lang="zh-CN" altLang="en-US" sz="2000" kern="0">
                <a:sym typeface="+mn-ea"/>
              </a:rPr>
              <a:t>转换器接口。</a:t>
            </a:r>
            <a:endParaRPr lang="zh-CN" altLang="en-US" sz="2000" kern="0">
              <a:sym typeface="+mn-ea"/>
            </a:endParaRPr>
          </a:p>
          <a:p>
            <a:pPr lvl="0" algn="l" latinLnBrk="0">
              <a:lnSpc>
                <a:spcPts val="4000"/>
              </a:lnSpc>
              <a:spcBef>
                <a:spcPts val="0"/>
              </a:spcBef>
            </a:pPr>
            <a:r>
              <a:rPr lang="zh-CN" altLang="en-US" sz="2000" kern="0">
                <a:sym typeface="+mn-ea"/>
              </a:rPr>
              <a:t>8.4.1 DAC及其与CPU的接口</a:t>
            </a:r>
            <a:endParaRPr lang="zh-CN" altLang="en-US" sz="2000" kern="0">
              <a:sym typeface="+mn-ea"/>
            </a:endParaRPr>
          </a:p>
          <a:p>
            <a:pPr lvl="0" algn="l" latinLnBrk="0">
              <a:lnSpc>
                <a:spcPts val="4000"/>
              </a:lnSpc>
              <a:spcBef>
                <a:spcPts val="0"/>
              </a:spcBef>
            </a:pPr>
            <a:r>
              <a:rPr lang="zh-CN" altLang="en-US" sz="2000" kern="0">
                <a:sym typeface="+mn-ea"/>
              </a:rPr>
              <a:t>  1. D/A转换器的工作原理</a:t>
            </a:r>
            <a:endParaRPr lang="zh-CN" altLang="en-US" sz="2000" kern="0">
              <a:sym typeface="+mn-ea"/>
            </a:endParaRPr>
          </a:p>
          <a:p>
            <a:pPr lvl="0" algn="l" latinLnBrk="0">
              <a:lnSpc>
                <a:spcPts val="4000"/>
              </a:lnSpc>
              <a:spcBef>
                <a:spcPts val="0"/>
              </a:spcBef>
            </a:pPr>
            <a:r>
              <a:rPr lang="zh-CN" altLang="en-US" sz="2000" kern="0">
                <a:sym typeface="+mn-ea"/>
              </a:rPr>
              <a:t>      D/A转换器是将数字量转换为模拟量的器件，其作用是把计算机的数字信号转换为外部设备中连续变化的模拟信号。它可接收n位二进制码的输入，并输出与二进制数成比例的电压或电流值，其关系式为: </a:t>
            </a:r>
            <a:endParaRPr lang="zh-CN" altLang="en-US" sz="2000" kern="0">
              <a:sym typeface="+mn-ea"/>
            </a:endParaRPr>
          </a:p>
          <a:p>
            <a:pPr lvl="0" algn="l" latinLnBrk="0">
              <a:lnSpc>
                <a:spcPts val="4000"/>
              </a:lnSpc>
              <a:spcBef>
                <a:spcPts val="0"/>
              </a:spcBef>
            </a:pPr>
            <a:endParaRPr lang="zh-CN" altLang="en-US" sz="2000" kern="0">
              <a:sym typeface="+mn-ea"/>
            </a:endParaRPr>
          </a:p>
          <a:p>
            <a:pPr lvl="0" algn="l" latinLnBrk="0">
              <a:lnSpc>
                <a:spcPts val="4000"/>
              </a:lnSpc>
              <a:spcBef>
                <a:spcPts val="0"/>
              </a:spcBef>
            </a:pPr>
            <a:r>
              <a:rPr lang="zh-CN" altLang="en-US" sz="2000" kern="0">
                <a:sym typeface="+mn-ea"/>
              </a:rPr>
              <a:t>其中：</a:t>
            </a:r>
            <a:r>
              <a:rPr lang="en-US" altLang="zh-CN" sz="2000" kern="0">
                <a:solidFill>
                  <a:srgbClr val="131B0C"/>
                </a:solidFill>
                <a:sym typeface="+mn-ea"/>
              </a:rPr>
              <a:t>U</a:t>
            </a:r>
            <a:r>
              <a:rPr lang="en-US" altLang="zh-CN" sz="2000" kern="0" baseline="-25000">
                <a:solidFill>
                  <a:srgbClr val="131B0C"/>
                </a:solidFill>
                <a:sym typeface="+mn-ea"/>
              </a:rPr>
              <a:t>B</a:t>
            </a:r>
            <a:r>
              <a:rPr lang="zh-CN" altLang="en-US" sz="2000" kern="0">
                <a:sym typeface="+mn-ea"/>
              </a:rPr>
              <a:t>——基准电压; </a:t>
            </a:r>
            <a:r>
              <a:rPr lang="en-US" altLang="zh-CN" sz="2000" kern="0">
                <a:solidFill>
                  <a:srgbClr val="131B0C"/>
                </a:solidFill>
                <a:sym typeface="+mn-ea"/>
              </a:rPr>
              <a:t>d</a:t>
            </a:r>
            <a:r>
              <a:rPr lang="en-US" altLang="zh-CN" sz="2000" kern="0" baseline="-25000">
                <a:solidFill>
                  <a:srgbClr val="131B0C"/>
                </a:solidFill>
                <a:sym typeface="+mn-ea"/>
              </a:rPr>
              <a:t>i</a:t>
            </a:r>
            <a:r>
              <a:rPr lang="zh-CN" altLang="en-US" sz="2000" kern="0">
                <a:sym typeface="+mn-ea"/>
              </a:rPr>
              <a:t>——n位二进制数的系数; </a:t>
            </a:r>
            <a:r>
              <a:rPr lang="en-US" altLang="zh-CN" sz="2000" kern="0">
                <a:solidFill>
                  <a:srgbClr val="131B0C"/>
                </a:solidFill>
                <a:sym typeface="+mn-ea"/>
              </a:rPr>
              <a:t>U</a:t>
            </a:r>
            <a:r>
              <a:rPr lang="en-US" altLang="zh-CN" sz="2000" kern="0" baseline="-25000">
                <a:solidFill>
                  <a:srgbClr val="131B0C"/>
                </a:solidFill>
                <a:sym typeface="+mn-ea"/>
              </a:rPr>
              <a:t>O</a:t>
            </a:r>
            <a:r>
              <a:rPr lang="zh-CN" altLang="en-US" sz="2000" kern="0">
                <a:sym typeface="+mn-ea"/>
              </a:rPr>
              <a:t>——输出电压。</a:t>
            </a:r>
            <a:endParaRPr lang="zh-CN" altLang="en-US" sz="2000" kern="0">
              <a:sym typeface="+mn-ea"/>
            </a:endParaRPr>
          </a:p>
        </p:txBody>
      </p:sp>
      <p:graphicFrame>
        <p:nvGraphicFramePr>
          <p:cNvPr id="2" name="对象 255"/>
          <p:cNvGraphicFramePr>
            <a:graphicFrameLocks noChangeAspect="1"/>
          </p:cNvGraphicFramePr>
          <p:nvPr/>
        </p:nvGraphicFramePr>
        <p:xfrm>
          <a:off x="1313815" y="4930775"/>
          <a:ext cx="6132195" cy="485775"/>
        </p:xfrm>
        <a:graphic>
          <a:graphicData uri="http://schemas.openxmlformats.org/presentationml/2006/ole">
            <mc:AlternateContent xmlns:mc="http://schemas.openxmlformats.org/markup-compatibility/2006">
              <mc:Choice xmlns:v="urn:schemas-microsoft-com:vml" Requires="v">
                <p:oleObj spid="_x0000_s3076" name="" r:id="rId1" imgW="2562860" imgH="203200" progId="Equation.KSEE3">
                  <p:embed/>
                </p:oleObj>
              </mc:Choice>
              <mc:Fallback>
                <p:oleObj name="" r:id="rId1" imgW="2562860" imgH="203200" progId="Equation.KSEE3">
                  <p:embed/>
                  <p:pic>
                    <p:nvPicPr>
                      <p:cNvPr id="0" name="图片 3075"/>
                      <p:cNvPicPr/>
                      <p:nvPr/>
                    </p:nvPicPr>
                    <p:blipFill>
                      <a:blip r:embed="rId2"/>
                      <a:stretch>
                        <a:fillRect/>
                      </a:stretch>
                    </p:blipFill>
                    <p:spPr>
                      <a:xfrm>
                        <a:off x="1313815" y="4930775"/>
                        <a:ext cx="6132195" cy="485775"/>
                      </a:xfrm>
                      <a:prstGeom prst="rect">
                        <a:avLst/>
                      </a:prstGeom>
                      <a:noFill/>
                      <a:ln w="38100">
                        <a:noFill/>
                        <a:miter/>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765935"/>
            <a:ext cx="8703945" cy="1156970"/>
          </a:xfrm>
        </p:spPr>
        <p:txBody>
          <a:bodyPr/>
          <a:p>
            <a:pPr latinLnBrk="0">
              <a:lnSpc>
                <a:spcPts val="3600"/>
              </a:lnSpc>
              <a:spcBef>
                <a:spcPts val="0"/>
              </a:spcBef>
            </a:pPr>
            <a:r>
              <a:rPr lang="en-US" altLang="zh-CN" sz="2000"/>
              <a:t>     </a:t>
            </a:r>
            <a:r>
              <a:rPr lang="zh-CN" altLang="en-US" sz="2000"/>
              <a:t>典型的D/A转换器芯片通常由四部分组成: </a:t>
            </a:r>
            <a:r>
              <a:rPr lang="zh-CN" altLang="en-US" sz="2000" b="1">
                <a:solidFill>
                  <a:srgbClr val="730372"/>
                </a:solidFill>
              </a:rPr>
              <a:t>权电阻解码网络、模拟电子切换开关、基准电压和运算放大器</a:t>
            </a:r>
            <a:r>
              <a:rPr lang="zh-CN" altLang="en-US" sz="2000"/>
              <a:t>，如图8.44所示。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58" descr="7t48"/>
          <p:cNvPicPr>
            <a:picLocks noChangeAspect="1"/>
          </p:cNvPicPr>
          <p:nvPr/>
        </p:nvPicPr>
        <p:blipFill>
          <a:blip r:embed="rId1"/>
          <a:stretch>
            <a:fillRect/>
          </a:stretch>
        </p:blipFill>
        <p:spPr>
          <a:xfrm>
            <a:off x="680720" y="3032760"/>
            <a:ext cx="7584440" cy="1575435"/>
          </a:xfrm>
          <a:prstGeom prst="rect">
            <a:avLst/>
          </a:prstGeom>
          <a:noFill/>
          <a:ln w="9525">
            <a:noFill/>
          </a:ln>
        </p:spPr>
      </p:pic>
      <p:sp>
        <p:nvSpPr>
          <p:cNvPr id="100" name="文本框 99"/>
          <p:cNvSpPr txBox="1"/>
          <p:nvPr/>
        </p:nvSpPr>
        <p:spPr>
          <a:xfrm>
            <a:off x="2304415" y="4938395"/>
            <a:ext cx="397827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8.44  D/A</a:t>
            </a:r>
            <a:r>
              <a:rPr lang="zh-CN" sz="1400" b="1">
                <a:solidFill>
                  <a:srgbClr val="00349E"/>
                </a:solidFill>
                <a:ea typeface="宋体" panose="02010600030101010101" pitchFamily="2" charset="-122"/>
              </a:rPr>
              <a:t>转换器原理图</a:t>
            </a:r>
            <a:endParaRPr lang="zh-CN" altLang="en-US" sz="1400" b="1">
              <a:solidFill>
                <a:srgbClr val="00349E"/>
              </a:solidFill>
              <a:ea typeface="宋体" panose="02010600030101010101" pitchFamily="2" charset="-122"/>
            </a:endParaRPr>
          </a:p>
        </p:txBody>
      </p:sp>
      <p:sp>
        <p:nvSpPr>
          <p:cNvPr id="7" name="文本占位符 6"/>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639570"/>
            <a:ext cx="8703945" cy="446087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2. D/A转换器的主要技术指标。</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1) </a:t>
            </a:r>
            <a:r>
              <a:rPr lang="zh-CN" altLang="en-US" sz="2000">
                <a:solidFill>
                  <a:srgbClr val="FF0000"/>
                </a:solidFill>
                <a:latin typeface="Times New Roman" panose="02020603050405020304" charset="0"/>
                <a:cs typeface="Times New Roman" panose="02020603050405020304" charset="0"/>
              </a:rPr>
              <a:t>分辨率</a:t>
            </a:r>
            <a:r>
              <a:rPr lang="zh-CN" altLang="en-US" sz="2000">
                <a:latin typeface="Times New Roman" panose="02020603050405020304" charset="0"/>
                <a:cs typeface="Times New Roman" panose="02020603050405020304" charset="0"/>
              </a:rPr>
              <a:t>：指D/A转换器能够转换的二进制数的位数，位数越多分辨率越高。</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2) </a:t>
            </a:r>
            <a:r>
              <a:rPr lang="zh-CN" altLang="en-US" sz="2000">
                <a:solidFill>
                  <a:srgbClr val="FF0000"/>
                </a:solidFill>
                <a:latin typeface="Times New Roman" panose="02020603050405020304" charset="0"/>
                <a:cs typeface="Times New Roman" panose="02020603050405020304" charset="0"/>
              </a:rPr>
              <a:t>转换时间</a:t>
            </a:r>
            <a:r>
              <a:rPr lang="zh-CN" altLang="en-US" sz="2000">
                <a:latin typeface="Times New Roman" panose="02020603050405020304" charset="0"/>
                <a:cs typeface="Times New Roman" panose="02020603050405020304" charset="0"/>
              </a:rPr>
              <a:t>：指从数字量的输入到完成转换，最终输出达到稳定值为止所需</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的时间。</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3) </a:t>
            </a:r>
            <a:r>
              <a:rPr lang="zh-CN" altLang="en-US" sz="2000">
                <a:solidFill>
                  <a:srgbClr val="FF0000"/>
                </a:solidFill>
                <a:latin typeface="Times New Roman" panose="02020603050405020304" charset="0"/>
                <a:cs typeface="Times New Roman" panose="02020603050405020304" charset="0"/>
              </a:rPr>
              <a:t>精度</a:t>
            </a:r>
            <a:r>
              <a:rPr lang="zh-CN" altLang="en-US" sz="2000">
                <a:latin typeface="Times New Roman" panose="02020603050405020304" charset="0"/>
                <a:cs typeface="Times New Roman" panose="02020603050405020304" charset="0"/>
              </a:rPr>
              <a:t>：指D/A转换器实际输出电压与理论值之间的误差。一般采用数字量</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的最低有效位作为衡量单位。</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4) </a:t>
            </a:r>
            <a:r>
              <a:rPr lang="zh-CN" altLang="en-US" sz="2000">
                <a:solidFill>
                  <a:srgbClr val="FF0000"/>
                </a:solidFill>
                <a:latin typeface="Times New Roman" panose="02020603050405020304" charset="0"/>
                <a:cs typeface="Times New Roman" panose="02020603050405020304" charset="0"/>
              </a:rPr>
              <a:t>线性度</a:t>
            </a:r>
            <a:r>
              <a:rPr lang="zh-CN" altLang="en-US" sz="2000">
                <a:latin typeface="Times New Roman" panose="02020603050405020304" charset="0"/>
                <a:cs typeface="Times New Roman" panose="02020603050405020304" charset="0"/>
              </a:rPr>
              <a:t>：指当数字量变化时，D/A转换器输出的模拟量按比例关系变化的</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程度。</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86055" y="1578610"/>
            <a:ext cx="8771255" cy="4631690"/>
          </a:xfrm>
        </p:spPr>
        <p:txBody>
          <a:bodyPr/>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3. D/A转换器的输入/输出特性</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1) 输入缓冲能力：指DAC是否带有三态输入缓冲器或锁存器来保存输入的数</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字量。</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2) 输入数据的宽度：DAC根据其输入数据的宽度，有8位、10位、12位、14位、</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16位之分。</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3) 电流型还是电压型：指DAC的输出是电流还是电压。对于电流输出型，其</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电流一般在几mA到十几mA之间; 对电压输出型，其电压一</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般在5～10V之间。</a:t>
            </a:r>
            <a:endParaRPr lang="zh-CN" altLang="en-US" sz="2000">
              <a:solidFill>
                <a:srgbClr val="00349E"/>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57530" y="1523365"/>
            <a:ext cx="8284845" cy="4858385"/>
          </a:xfrm>
        </p:spPr>
        <p:txBody>
          <a:bodyPr/>
          <a:p>
            <a:pPr latinLnBrk="0">
              <a:lnSpc>
                <a:spcPts val="4000"/>
              </a:lnSpc>
              <a:spcBef>
                <a:spcPts val="0"/>
              </a:spcBef>
            </a:pPr>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1)  面向CPU的接口电路</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(1) </a:t>
            </a:r>
            <a:r>
              <a:rPr lang="zh-CN" altLang="en-US" sz="2000">
                <a:solidFill>
                  <a:srgbClr val="FF0000"/>
                </a:solidFill>
                <a:latin typeface="Times New Roman" panose="02020603050405020304" charset="0"/>
                <a:cs typeface="Times New Roman" panose="02020603050405020304" charset="0"/>
              </a:rPr>
              <a:t>数据总线缓冲器</a:t>
            </a:r>
            <a:r>
              <a:rPr lang="zh-CN" altLang="en-US" sz="2000">
                <a:latin typeface="Times New Roman" panose="02020603050405020304" charset="0"/>
                <a:cs typeface="Times New Roman" panose="02020603050405020304" charset="0"/>
              </a:rPr>
              <a:t>：是一个三态双向的8位缓冲器，是8255与系统数据</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总线的接口。接口的数据线D7～D0直接与CPU数据总线相连，</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以实现CPU与8255接口之间的信息传递。</a:t>
            </a:r>
            <a:r>
              <a:rPr lang="zh-CN" altLang="en-US" sz="2000" b="1">
                <a:solidFill>
                  <a:srgbClr val="730372"/>
                </a:solidFill>
                <a:latin typeface="Times New Roman" panose="02020603050405020304" charset="0"/>
                <a:cs typeface="Times New Roman" panose="02020603050405020304" charset="0"/>
              </a:rPr>
              <a:t>CPU向8255写入控制</a:t>
            </a:r>
            <a:endParaRPr lang="zh-CN" altLang="en-US" sz="2000" b="1">
              <a:solidFill>
                <a:srgbClr val="730372"/>
              </a:solidFill>
              <a:latin typeface="Times New Roman" panose="02020603050405020304" charset="0"/>
              <a:cs typeface="Times New Roman" panose="02020603050405020304" charset="0"/>
            </a:endParaRPr>
          </a:p>
          <a:p>
            <a:pPr latinLnBrk="0">
              <a:lnSpc>
                <a:spcPts val="4000"/>
              </a:lnSpc>
              <a:spcBef>
                <a:spcPts val="0"/>
              </a:spcBef>
            </a:pPr>
            <a:r>
              <a:rPr lang="zh-CN" altLang="en-US" sz="2000" b="1">
                <a:solidFill>
                  <a:srgbClr val="730372"/>
                </a:solidFill>
                <a:latin typeface="Times New Roman" panose="02020603050405020304" charset="0"/>
                <a:cs typeface="Times New Roman" panose="02020603050405020304" charset="0"/>
              </a:rPr>
              <a:t>                 字或从8255中读状态信息以及所有数据的输入和输出，都需要</a:t>
            </a:r>
            <a:endParaRPr lang="zh-CN" altLang="en-US" sz="2000" b="1">
              <a:solidFill>
                <a:srgbClr val="730372"/>
              </a:solidFill>
              <a:latin typeface="Times New Roman" panose="02020603050405020304" charset="0"/>
              <a:cs typeface="Times New Roman" panose="02020603050405020304" charset="0"/>
            </a:endParaRPr>
          </a:p>
          <a:p>
            <a:pPr latinLnBrk="0">
              <a:lnSpc>
                <a:spcPts val="4000"/>
              </a:lnSpc>
              <a:spcBef>
                <a:spcPts val="0"/>
              </a:spcBef>
            </a:pPr>
            <a:r>
              <a:rPr lang="zh-CN" altLang="en-US" sz="2000" b="1">
                <a:solidFill>
                  <a:srgbClr val="730372"/>
                </a:solidFill>
                <a:latin typeface="Times New Roman" panose="02020603050405020304" charset="0"/>
                <a:cs typeface="Times New Roman" panose="02020603050405020304" charset="0"/>
              </a:rPr>
              <a:t>                 通过数据缓冲器来进行传递。</a:t>
            </a:r>
            <a:endParaRPr lang="zh-CN" altLang="en-US" sz="2000" b="1">
              <a:solidFill>
                <a:srgbClr val="730372"/>
              </a:solidFill>
              <a:latin typeface="Times New Roman" panose="02020603050405020304" charset="0"/>
              <a:cs typeface="Times New Roman" panose="02020603050405020304" charset="0"/>
            </a:endParaRPr>
          </a:p>
          <a:p>
            <a:pPr latinLnBrk="0">
              <a:lnSpc>
                <a:spcPts val="4000"/>
              </a:lnSpc>
              <a:spcBef>
                <a:spcPts val="1200"/>
              </a:spcBef>
            </a:pPr>
            <a:r>
              <a:rPr lang="zh-CN" altLang="en-US" sz="2000">
                <a:latin typeface="Times New Roman" panose="02020603050405020304" charset="0"/>
                <a:cs typeface="Times New Roman" panose="02020603050405020304" charset="0"/>
              </a:rPr>
              <a:t>(2) </a:t>
            </a:r>
            <a:r>
              <a:rPr lang="zh-CN" altLang="en-US" sz="2000">
                <a:solidFill>
                  <a:srgbClr val="FF0000"/>
                </a:solidFill>
                <a:latin typeface="Times New Roman" panose="02020603050405020304" charset="0"/>
                <a:cs typeface="Times New Roman" panose="02020603050405020304" charset="0"/>
              </a:rPr>
              <a:t>读/写控制逻辑</a:t>
            </a:r>
            <a:r>
              <a:rPr lang="zh-CN" altLang="en-US" sz="2000">
                <a:latin typeface="Times New Roman" panose="02020603050405020304" charset="0"/>
                <a:cs typeface="Times New Roman" panose="02020603050405020304" charset="0"/>
              </a:rPr>
              <a:t>：是8255内部完成读/写控制功能的部件，</a:t>
            </a:r>
            <a:r>
              <a:rPr lang="zh-CN" altLang="en-US" sz="2000" b="1">
                <a:solidFill>
                  <a:srgbClr val="730372"/>
                </a:solidFill>
                <a:latin typeface="Times New Roman" panose="02020603050405020304" charset="0"/>
                <a:cs typeface="Times New Roman" panose="02020603050405020304" charset="0"/>
              </a:rPr>
              <a:t>它接收来自</a:t>
            </a:r>
            <a:endParaRPr lang="zh-CN" altLang="en-US" sz="2000" b="1">
              <a:solidFill>
                <a:srgbClr val="730372"/>
              </a:solidFill>
              <a:latin typeface="Times New Roman" panose="02020603050405020304" charset="0"/>
              <a:cs typeface="Times New Roman" panose="02020603050405020304" charset="0"/>
            </a:endParaRPr>
          </a:p>
          <a:p>
            <a:pPr latinLnBrk="0">
              <a:lnSpc>
                <a:spcPts val="4000"/>
              </a:lnSpc>
              <a:spcBef>
                <a:spcPts val="0"/>
              </a:spcBef>
            </a:pPr>
            <a:r>
              <a:rPr lang="zh-CN" altLang="en-US" sz="2000" b="1">
                <a:solidFill>
                  <a:srgbClr val="730372"/>
                </a:solidFill>
                <a:latin typeface="Times New Roman" panose="02020603050405020304" charset="0"/>
                <a:cs typeface="Times New Roman" panose="02020603050405020304" charset="0"/>
              </a:rPr>
              <a:t>                 CPU的地址和控制信号</a:t>
            </a:r>
            <a:r>
              <a:rPr lang="zh-CN" altLang="en-US" sz="2000">
                <a:latin typeface="Times New Roman" panose="02020603050405020304" charset="0"/>
                <a:cs typeface="Times New Roman" panose="02020603050405020304" charset="0"/>
              </a:rPr>
              <a:t>，通过内部控制逻辑向8255的各功能部</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件发出读/写控制命令，用于管理数据、控制字或状态字的传送。</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8" name="内容占位符 17"/>
          <p:cNvSpPr>
            <a:spLocks noGrp="1"/>
          </p:cNvSpPr>
          <p:nvPr>
            <p:ph idx="1"/>
          </p:nvPr>
        </p:nvSpPr>
        <p:spPr>
          <a:xfrm>
            <a:off x="94615" y="1855470"/>
            <a:ext cx="8771255" cy="3949700"/>
          </a:xfrm>
        </p:spPr>
        <p:txBody>
          <a:bodyPr/>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4) 是单极性输出还是双极性输出：D/A转换器的电压输出可以是单极性的，其</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极性由基准电压的极性决定。然而有时候待转换输入的数</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据量可正可负，因而经D/A转换后输出的电压也应该是双</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极性的。</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5) 输入码制：指DAC所接收的数字量以何种二进制编码的形式输入。一般地，</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单极性输出的DAC只能接收二进制码或BCD码，而双极性输出</a:t>
            </a:r>
            <a:endParaRPr lang="zh-CN" altLang="en-US" sz="2000">
              <a:solidFill>
                <a:srgbClr val="00349E"/>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00349E"/>
                </a:solidFill>
                <a:latin typeface="Times New Roman" panose="02020603050405020304" charset="0"/>
                <a:cs typeface="Times New Roman" panose="02020603050405020304" charset="0"/>
              </a:rPr>
              <a:t>                        的DAC则能接收偏移二进制码或补码。</a:t>
            </a:r>
            <a:endParaRPr lang="zh-CN" altLang="en-US" sz="2000">
              <a:solidFill>
                <a:srgbClr val="00349E"/>
              </a:solidFill>
              <a:latin typeface="Times New Roman" panose="02020603050405020304" charset="0"/>
              <a:cs typeface="Times New Roman" panose="02020603050405020304" charset="0"/>
            </a:endParaRPr>
          </a:p>
        </p:txBody>
      </p:sp>
      <p:sp>
        <p:nvSpPr>
          <p:cNvPr id="19" name="文本占位符 18"/>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66520"/>
            <a:ext cx="8239125" cy="5266690"/>
          </a:xfrm>
        </p:spPr>
        <p:txBody>
          <a:bodyPr/>
          <a:p>
            <a:pPr latinLnBrk="0">
              <a:lnSpc>
                <a:spcPts val="3700"/>
              </a:lnSpc>
              <a:spcBef>
                <a:spcPts val="0"/>
              </a:spcBef>
            </a:pPr>
            <a:r>
              <a:rPr lang="zh-CN" altLang="en-US" sz="2000">
                <a:latin typeface="Times New Roman" panose="02020603050405020304" charset="0"/>
                <a:cs typeface="Times New Roman" panose="02020603050405020304" charset="0"/>
              </a:rPr>
              <a:t>4. D/A转换器与CPU的接口</a:t>
            </a:r>
            <a:endParaRPr lang="zh-CN" altLang="en-US" sz="2000">
              <a:latin typeface="Times New Roman" panose="02020603050405020304" charset="0"/>
              <a:cs typeface="Times New Roman" panose="02020603050405020304" charset="0"/>
            </a:endParaRPr>
          </a:p>
          <a:p>
            <a:pPr latinLnBrk="0">
              <a:lnSpc>
                <a:spcPts val="3700"/>
              </a:lnSpc>
              <a:spcBef>
                <a:spcPts val="0"/>
              </a:spcBef>
            </a:pPr>
            <a:r>
              <a:rPr lang="zh-CN" altLang="en-US" sz="2000">
                <a:latin typeface="Times New Roman" panose="02020603050405020304" charset="0"/>
                <a:cs typeface="Times New Roman" panose="02020603050405020304" charset="0"/>
              </a:rPr>
              <a:t>1) 接口的任务：是要解决CPU与DAC之间的数据缓冲问题。另外，当</a:t>
            </a:r>
            <a:endParaRPr lang="zh-CN" altLang="en-US" sz="2000">
              <a:latin typeface="Times New Roman" panose="02020603050405020304" charset="0"/>
              <a:cs typeface="Times New Roman" panose="02020603050405020304" charset="0"/>
            </a:endParaRPr>
          </a:p>
          <a:p>
            <a:pPr latinLnBrk="0">
              <a:lnSpc>
                <a:spcPts val="3700"/>
              </a:lnSpc>
              <a:spcBef>
                <a:spcPts val="0"/>
              </a:spcBef>
            </a:pPr>
            <a:r>
              <a:rPr lang="zh-CN" altLang="en-US" sz="2000">
                <a:latin typeface="Times New Roman" panose="02020603050405020304" charset="0"/>
                <a:cs typeface="Times New Roman" panose="02020603050405020304" charset="0"/>
              </a:rPr>
              <a:t>                             CPU的数据总线宽度与DAC的分辨率不一致时，需要分</a:t>
            </a:r>
            <a:endParaRPr lang="zh-CN" altLang="en-US" sz="2000">
              <a:latin typeface="Times New Roman" panose="02020603050405020304" charset="0"/>
              <a:cs typeface="Times New Roman" panose="02020603050405020304" charset="0"/>
            </a:endParaRPr>
          </a:p>
          <a:p>
            <a:pPr latinLnBrk="0">
              <a:lnSpc>
                <a:spcPts val="3700"/>
              </a:lnSpc>
              <a:spcBef>
                <a:spcPts val="0"/>
              </a:spcBef>
            </a:pPr>
            <a:r>
              <a:rPr lang="zh-CN" altLang="en-US" sz="2000">
                <a:latin typeface="Times New Roman" panose="02020603050405020304" charset="0"/>
                <a:cs typeface="Times New Roman" panose="02020603050405020304" charset="0"/>
              </a:rPr>
              <a:t>                             两次或多次送数。</a:t>
            </a:r>
            <a:endParaRPr lang="zh-CN" altLang="en-US" sz="2000">
              <a:latin typeface="Times New Roman" panose="02020603050405020304" charset="0"/>
              <a:cs typeface="Times New Roman" panose="02020603050405020304" charset="0"/>
            </a:endParaRPr>
          </a:p>
          <a:p>
            <a:pPr latinLnBrk="0">
              <a:lnSpc>
                <a:spcPts val="3700"/>
              </a:lnSpc>
              <a:spcBef>
                <a:spcPts val="0"/>
              </a:spcBef>
            </a:pPr>
            <a:r>
              <a:rPr lang="zh-CN" altLang="en-US" sz="2000">
                <a:latin typeface="Times New Roman" panose="02020603050405020304" charset="0"/>
                <a:cs typeface="Times New Roman" panose="02020603050405020304" charset="0"/>
              </a:rPr>
              <a:t>2) 接口形式：共有3种。选用哪一种</a:t>
            </a:r>
            <a:r>
              <a:rPr lang="zh-CN" altLang="en-US" sz="2000">
                <a:latin typeface="Times New Roman" panose="02020603050405020304" charset="0"/>
                <a:cs typeface="Times New Roman" panose="02020603050405020304" charset="0"/>
                <a:sym typeface="+mn-ea"/>
              </a:rPr>
              <a:t>取决于DAC内部是否设有三态门输入</a:t>
            </a:r>
            <a:endParaRPr lang="zh-CN" altLang="en-US" sz="2000">
              <a:latin typeface="Times New Roman" panose="02020603050405020304" charset="0"/>
              <a:cs typeface="Times New Roman" panose="02020603050405020304" charset="0"/>
              <a:sym typeface="+mn-ea"/>
            </a:endParaRPr>
          </a:p>
          <a:p>
            <a:pPr latinLnBrk="0">
              <a:lnSpc>
                <a:spcPts val="3700"/>
              </a:lnSpc>
              <a:spcBef>
                <a:spcPts val="0"/>
              </a:spcBef>
            </a:pPr>
            <a:r>
              <a:rPr lang="zh-CN" altLang="en-US" sz="2000">
                <a:latin typeface="Times New Roman" panose="02020603050405020304" charset="0"/>
                <a:cs typeface="Times New Roman" panose="02020603050405020304" charset="0"/>
                <a:sym typeface="+mn-ea"/>
              </a:rPr>
              <a:t>                        锁存器。若有，则可采用第一种; 若无，则采用第二或第三</a:t>
            </a:r>
            <a:endParaRPr lang="zh-CN" altLang="en-US" sz="2000">
              <a:latin typeface="Times New Roman" panose="02020603050405020304" charset="0"/>
              <a:cs typeface="Times New Roman" panose="02020603050405020304" charset="0"/>
              <a:sym typeface="+mn-ea"/>
            </a:endParaRPr>
          </a:p>
          <a:p>
            <a:pPr latinLnBrk="0">
              <a:lnSpc>
                <a:spcPts val="3700"/>
              </a:lnSpc>
              <a:spcBef>
                <a:spcPts val="0"/>
              </a:spcBef>
            </a:pPr>
            <a:r>
              <a:rPr lang="zh-CN" altLang="en-US" sz="2000">
                <a:latin typeface="Times New Roman" panose="02020603050405020304" charset="0"/>
                <a:cs typeface="Times New Roman" panose="02020603050405020304" charset="0"/>
                <a:sym typeface="+mn-ea"/>
              </a:rPr>
              <a:t>                        种接口形式，需外加锁存器保存CPU的输出数据。</a:t>
            </a:r>
            <a:endParaRPr lang="zh-CN" altLang="en-US" sz="2000">
              <a:latin typeface="Times New Roman" panose="02020603050405020304" charset="0"/>
              <a:cs typeface="Times New Roman" panose="02020603050405020304" charset="0"/>
              <a:sym typeface="+mn-ea"/>
            </a:endParaRPr>
          </a:p>
          <a:p>
            <a:pPr marL="1080135" indent="-285750" latinLnBrk="0">
              <a:lnSpc>
                <a:spcPts val="3700"/>
              </a:lnSpc>
              <a:spcBef>
                <a:spcPts val="0"/>
              </a:spcBef>
              <a:buClr>
                <a:srgbClr val="00349E"/>
              </a:buClr>
              <a:buFont typeface="Wingdings" panose="05000000000000000000" charset="0"/>
              <a:buChar char="Ø"/>
            </a:pPr>
            <a:r>
              <a:rPr lang="zh-CN" altLang="en-US" sz="1800">
                <a:latin typeface="Times New Roman" panose="02020603050405020304" charset="0"/>
                <a:cs typeface="Times New Roman" panose="02020603050405020304" charset="0"/>
              </a:rPr>
              <a:t>直接与CPU相连；</a:t>
            </a:r>
            <a:endParaRPr lang="zh-CN" altLang="en-US" sz="1800">
              <a:latin typeface="Times New Roman" panose="02020603050405020304" charset="0"/>
              <a:cs typeface="Times New Roman" panose="02020603050405020304" charset="0"/>
            </a:endParaRPr>
          </a:p>
          <a:p>
            <a:pPr marL="1080135" indent="-285750" latinLnBrk="0">
              <a:lnSpc>
                <a:spcPts val="3700"/>
              </a:lnSpc>
              <a:spcBef>
                <a:spcPts val="0"/>
              </a:spcBef>
              <a:buClr>
                <a:srgbClr val="00349E"/>
              </a:buClr>
              <a:buFont typeface="Wingdings" panose="05000000000000000000" charset="0"/>
              <a:buChar char="Ø"/>
            </a:pPr>
            <a:r>
              <a:rPr lang="zh-CN" altLang="en-US" sz="1800">
                <a:latin typeface="Times New Roman" panose="02020603050405020304" charset="0"/>
                <a:cs typeface="Times New Roman" panose="02020603050405020304" charset="0"/>
              </a:rPr>
              <a:t>利用外加三态缓冲器或数据寄存器与CPU相连</a:t>
            </a:r>
            <a:endParaRPr lang="zh-CN" altLang="en-US" sz="1800">
              <a:latin typeface="Times New Roman" panose="02020603050405020304" charset="0"/>
              <a:cs typeface="Times New Roman" panose="02020603050405020304" charset="0"/>
            </a:endParaRPr>
          </a:p>
          <a:p>
            <a:pPr marL="1080135" indent="-285750" latinLnBrk="0">
              <a:lnSpc>
                <a:spcPts val="3700"/>
              </a:lnSpc>
              <a:spcBef>
                <a:spcPts val="0"/>
              </a:spcBef>
              <a:buClr>
                <a:srgbClr val="00349E"/>
              </a:buClr>
              <a:buFont typeface="Wingdings" panose="05000000000000000000" charset="0"/>
              <a:buChar char="Ø"/>
            </a:pPr>
            <a:r>
              <a:rPr lang="zh-CN" altLang="en-US" sz="1800">
                <a:latin typeface="Times New Roman" panose="02020603050405020304" charset="0"/>
                <a:cs typeface="Times New Roman" panose="02020603050405020304" charset="0"/>
              </a:rPr>
              <a:t>利用并行I/O接口芯片与CPU相连。</a:t>
            </a:r>
            <a:endParaRPr lang="zh-CN" altLang="en-US" sz="2000">
              <a:latin typeface="Times New Roman" panose="02020603050405020304" charset="0"/>
              <a:cs typeface="Times New Roman" panose="02020603050405020304" charset="0"/>
            </a:endParaRPr>
          </a:p>
          <a:p>
            <a:pPr latinLnBrk="0">
              <a:lnSpc>
                <a:spcPts val="3700"/>
              </a:lnSpc>
              <a:spcBef>
                <a:spcPts val="0"/>
              </a:spcBef>
            </a:pPr>
            <a:r>
              <a:rPr lang="zh-CN" altLang="en-US" sz="2000">
                <a:solidFill>
                  <a:srgbClr val="FF0000"/>
                </a:solidFill>
                <a:latin typeface="Times New Roman" panose="02020603050405020304" charset="0"/>
                <a:cs typeface="Times New Roman" panose="02020603050405020304" charset="0"/>
                <a:sym typeface="+mn-ea"/>
              </a:rPr>
              <a:t>说明：这3种接口形式并非彼此无关或一成不变。</a:t>
            </a:r>
            <a:endParaRPr lang="zh-CN" altLang="en-US" sz="2000">
              <a:solidFill>
                <a:srgbClr val="FF0000"/>
              </a:solidFill>
              <a:latin typeface="Times New Roman" panose="02020603050405020304" charset="0"/>
              <a:cs typeface="Times New Roman" panose="02020603050405020304" charset="0"/>
            </a:endParaRPr>
          </a:p>
          <a:p>
            <a:pPr latinLnBrk="0">
              <a:lnSpc>
                <a:spcPts val="3700"/>
              </a:lnSpc>
              <a:spcBef>
                <a:spcPts val="0"/>
              </a:spcBef>
            </a:pPr>
            <a:endParaRPr lang="zh-CN" altLang="en-US" sz="2000">
              <a:latin typeface="Times New Roman" panose="02020603050405020304" charset="0"/>
              <a:cs typeface="Times New Roman" panose="02020603050405020304" charset="0"/>
            </a:endParaRPr>
          </a:p>
          <a:p>
            <a:pPr latinLnBrk="0">
              <a:lnSpc>
                <a:spcPts val="3700"/>
              </a:lnSpc>
              <a:spcBef>
                <a:spcPts val="0"/>
              </a:spcBef>
            </a:pP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69390"/>
            <a:ext cx="8703945" cy="1904365"/>
          </a:xfrm>
        </p:spPr>
        <p:txBody>
          <a:bodyPr/>
          <a:p>
            <a:pPr latinLnBrk="0">
              <a:lnSpc>
                <a:spcPts val="3500"/>
              </a:lnSpc>
              <a:spcBef>
                <a:spcPts val="0"/>
              </a:spcBef>
            </a:pPr>
            <a:r>
              <a:rPr lang="zh-CN" altLang="en-US" sz="2000">
                <a:solidFill>
                  <a:srgbClr val="00349E"/>
                </a:solidFill>
                <a:latin typeface="Times New Roman" panose="02020603050405020304" charset="0"/>
                <a:cs typeface="Times New Roman" panose="02020603050405020304" charset="0"/>
              </a:rPr>
              <a:t>5. DAC 0832 D/A转换器</a:t>
            </a:r>
            <a:endParaRPr lang="zh-CN" altLang="en-US" sz="2000">
              <a:solidFill>
                <a:srgbClr val="00349E"/>
              </a:solidFill>
              <a:latin typeface="Times New Roman" panose="02020603050405020304" charset="0"/>
              <a:cs typeface="Times New Roman" panose="02020603050405020304" charset="0"/>
            </a:endParaRPr>
          </a:p>
          <a:p>
            <a:pPr latinLnBrk="0">
              <a:lnSpc>
                <a:spcPts val="3500"/>
              </a:lnSpc>
              <a:spcBef>
                <a:spcPts val="0"/>
              </a:spcBef>
            </a:pPr>
            <a:r>
              <a:rPr lang="zh-CN" altLang="en-US" sz="2000">
                <a:solidFill>
                  <a:srgbClr val="00349E"/>
                </a:solidFill>
                <a:latin typeface="Times New Roman" panose="02020603050405020304" charset="0"/>
                <a:cs typeface="Times New Roman" panose="02020603050405020304" charset="0"/>
              </a:rPr>
              <a:t>  1) DAC 0832的内部结构和引脚功能</a:t>
            </a:r>
            <a:endParaRPr lang="zh-CN" altLang="en-US" sz="2000">
              <a:solidFill>
                <a:srgbClr val="00349E"/>
              </a:solidFill>
              <a:latin typeface="Times New Roman" panose="02020603050405020304" charset="0"/>
              <a:cs typeface="Times New Roman" panose="02020603050405020304" charset="0"/>
            </a:endParaRPr>
          </a:p>
          <a:p>
            <a:pPr latinLnBrk="0">
              <a:lnSpc>
                <a:spcPts val="3500"/>
              </a:lnSpc>
              <a:spcBef>
                <a:spcPts val="0"/>
              </a:spcBef>
            </a:pPr>
            <a:r>
              <a:rPr lang="zh-CN" altLang="en-US" sz="2000">
                <a:solidFill>
                  <a:srgbClr val="00349E"/>
                </a:solidFill>
                <a:latin typeface="Times New Roman" panose="02020603050405020304" charset="0"/>
                <a:cs typeface="Times New Roman" panose="02020603050405020304" charset="0"/>
              </a:rPr>
              <a:t>         DAC 0832由8位输入寄存器、8位DAC寄存器和8位D/A转换电路组成,对外有20根引脚，如图8.45所示。</a:t>
            </a:r>
            <a:endParaRPr lang="zh-CN" altLang="en-US" sz="2000">
              <a:solidFill>
                <a:srgbClr val="00349E"/>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pic>
        <p:nvPicPr>
          <p:cNvPr id="2" name="图片 59" descr="7t49"/>
          <p:cNvPicPr>
            <a:picLocks noChangeAspect="1"/>
          </p:cNvPicPr>
          <p:nvPr/>
        </p:nvPicPr>
        <p:blipFill>
          <a:blip r:embed="rId1"/>
          <a:stretch>
            <a:fillRect/>
          </a:stretch>
        </p:blipFill>
        <p:spPr>
          <a:xfrm>
            <a:off x="464185" y="3268345"/>
            <a:ext cx="7931150" cy="2891155"/>
          </a:xfrm>
          <a:prstGeom prst="rect">
            <a:avLst/>
          </a:prstGeom>
          <a:noFill/>
          <a:ln w="9525">
            <a:noFill/>
          </a:ln>
        </p:spPr>
      </p:pic>
      <p:sp>
        <p:nvSpPr>
          <p:cNvPr id="100" name="文本框 99"/>
          <p:cNvSpPr txBox="1"/>
          <p:nvPr/>
        </p:nvSpPr>
        <p:spPr>
          <a:xfrm>
            <a:off x="2247900" y="6231890"/>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8.45  DAC 0832</a:t>
            </a:r>
            <a:r>
              <a:rPr lang="zh-CN" sz="1400" b="1">
                <a:solidFill>
                  <a:srgbClr val="00349E"/>
                </a:solidFill>
                <a:ea typeface="宋体" panose="02010600030101010101" pitchFamily="2" charset="-122"/>
              </a:rPr>
              <a:t>内部结构及引脚图</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503491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DAC 0832的工作方式</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输入/输出直通方式：这种工作方式不进行缓冲，可以将CPU送来的数据</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直接送到DAC转换器进行电流转换。</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单缓冲寄存器工作方式：该方式只进行一级缓冲，可用一组控制信号对</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某级缓冲器进行控制，而另一级缓冲器始终选通。</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双缓冲寄存器工作方式：这种工作方式是利用DAC 0832的双缓冲功能，</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CPU将要变换的数据送到D0～D7端，锁存到</a:t>
            </a:r>
            <a:r>
              <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输入寄存器</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中，</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但不进行转换，接着输入寄存器中的数据被锁存到</a:t>
            </a:r>
            <a:r>
              <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DAC寄</a:t>
            </a:r>
            <a:endPar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存器</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中，并开始转换，使输出模拟量发生变化。</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298450" y="103822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4648200" cy="503491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DAC 0832的模拟输出方式</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单极性输出，电路如图8.46所示。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图8.46(a)为反相输出电路，其输出电压为:    </a:t>
            </a:r>
            <a:r>
              <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a:t>
            </a:r>
            <a:endPar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V</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OUT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iR</a:t>
            </a:r>
            <a:endPar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图8.46(b)是同相输出电路，其输出电压为：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2000" b="1"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V</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OUT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iR</a:t>
            </a:r>
            <a:r>
              <a:rPr lang="zh-CN" altLang="en-US"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1+R</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2</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/R</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1</a:t>
            </a:r>
            <a:r>
              <a:rPr lang="zh-CN" altLang="en-US"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endPar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0" descr="7t50"/>
          <p:cNvPicPr>
            <a:picLocks noChangeAspect="1"/>
          </p:cNvPicPr>
          <p:nvPr/>
        </p:nvPicPr>
        <p:blipFill>
          <a:blip r:embed="rId1"/>
          <a:stretch>
            <a:fillRect/>
          </a:stretch>
        </p:blipFill>
        <p:spPr>
          <a:xfrm>
            <a:off x="5445760" y="1376680"/>
            <a:ext cx="3362960" cy="4695825"/>
          </a:xfrm>
          <a:prstGeom prst="rect">
            <a:avLst/>
          </a:prstGeom>
          <a:noFill/>
          <a:ln w="9525">
            <a:noFill/>
          </a:ln>
        </p:spPr>
      </p:pic>
      <p:sp>
        <p:nvSpPr>
          <p:cNvPr id="3" name="文本框 2"/>
          <p:cNvSpPr txBox="1"/>
          <p:nvPr/>
        </p:nvSpPr>
        <p:spPr>
          <a:xfrm>
            <a:off x="5445760" y="6263640"/>
            <a:ext cx="331978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8.46  </a:t>
            </a:r>
            <a:r>
              <a:rPr lang="zh-CN" sz="1400" b="1">
                <a:solidFill>
                  <a:srgbClr val="00349E"/>
                </a:solidFill>
                <a:ea typeface="宋体" panose="02010600030101010101" pitchFamily="2" charset="-122"/>
              </a:rPr>
              <a:t>单极性输出电路</a:t>
            </a:r>
            <a:endParaRPr lang="zh-CN" altLang="en-US" sz="1400" b="1">
              <a:solidFill>
                <a:srgbClr val="00349E"/>
              </a:solidFill>
              <a:ea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7475855" cy="2661920"/>
          </a:xfrm>
          <a:prstGeom prst="rect">
            <a:avLst/>
          </a:prstGeom>
        </p:spPr>
        <p:txBody>
          <a:bodyPr vert="horz" rtlCol="0">
            <a:normAutofit/>
          </a:bodyPr>
          <a:p>
            <a:pPr lvl="0" algn="l" eaLnBrk="1" latinLnBrk="0" hangingPunct="1">
              <a:lnSpc>
                <a:spcPts val="3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双极性输出，电路图如图8.47所示。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输出的电压：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V</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OUT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2V</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1</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V</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REF</a:t>
            </a:r>
            <a:endPar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设V1为0～-5V，选取为+5V，则  </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V</a:t>
            </a:r>
            <a:r>
              <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rPr>
              <a:t>OUT  </a:t>
            </a:r>
            <a:r>
              <a:rPr lang="en-US" altLang="zh-CN" sz="2000" b="1"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0</a:t>
            </a:r>
            <a:r>
              <a:rPr lang="en-US" altLang="zh-CN" sz="2000" b="1" kern="0">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10</a:t>
            </a:r>
            <a:r>
              <a:rPr lang="zh-CN" altLang="en-US"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Times New Roman" panose="02020603050405020304" charset="0"/>
                <a:ea typeface="宋体" panose="02010600030101010101" pitchFamily="2" charset="-122"/>
                <a:cs typeface="Times New Roman" panose="02020603050405020304" charset="0"/>
                <a:sym typeface="+mn-ea"/>
              </a:rPr>
              <a:t>V</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－5</a:t>
            </a:r>
            <a:r>
              <a:rPr lang="en-US" altLang="zh-CN" sz="2000" b="1" kern="0">
                <a:solidFill>
                  <a:srgbClr val="FF0000"/>
                </a:solidFill>
                <a:latin typeface="Times New Roman" panose="02020603050405020304" charset="0"/>
                <a:ea typeface="宋体" panose="02010600030101010101" pitchFamily="2" charset="-122"/>
                <a:cs typeface="Times New Roman" panose="02020603050405020304" charset="0"/>
                <a:sym typeface="+mn-ea"/>
              </a:rPr>
              <a:t>V= </a:t>
            </a:r>
            <a:r>
              <a:rPr lang="zh-CN" altLang="en-US" sz="2000" b="1" kern="0">
                <a:solidFill>
                  <a:srgbClr val="FF0000"/>
                </a:solidFill>
                <a:latin typeface="Times New Roman" panose="02020603050405020304" charset="0"/>
                <a:ea typeface="宋体" panose="02010600030101010101" pitchFamily="2" charset="-122"/>
                <a:cs typeface="Times New Roman" panose="02020603050405020304" charset="0"/>
                <a:sym typeface="+mn-ea"/>
              </a:rPr>
              <a:t>（</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－5</a:t>
            </a:r>
            <a:r>
              <a:rPr lang="en-US" altLang="zh-CN" sz="2000" b="1" kern="0">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rPr>
              <a:t>~</a:t>
            </a:r>
            <a:r>
              <a:rPr lang="en-US" altLang="zh-CN"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5</a:t>
            </a:r>
            <a:r>
              <a:rPr lang="zh-CN" altLang="en-US" sz="2000" b="1" kern="0">
                <a:solidFill>
                  <a:srgbClr val="FF0000"/>
                </a:solidFill>
                <a:latin typeface="宋体" panose="02010600030101010101" pitchFamily="2" charset="-122"/>
                <a:ea typeface="宋体" panose="02010600030101010101" pitchFamily="2" charset="-122"/>
                <a:cs typeface="Times New Roman" panose="02020603050405020304" charset="0"/>
                <a:sym typeface="+mn-ea"/>
              </a:rPr>
              <a:t>）</a:t>
            </a:r>
            <a:r>
              <a:rPr lang="en-US" altLang="zh-CN" sz="2000" b="1" kern="0">
                <a:solidFill>
                  <a:srgbClr val="FF0000"/>
                </a:solidFill>
                <a:latin typeface="Times New Roman" panose="02020603050405020304" charset="0"/>
                <a:ea typeface="宋体" panose="02010600030101010101" pitchFamily="2" charset="-122"/>
                <a:cs typeface="Times New Roman" panose="02020603050405020304" charset="0"/>
                <a:sym typeface="+mn-ea"/>
              </a:rPr>
              <a:t>V</a:t>
            </a:r>
            <a:endParaRPr lang="en-US" altLang="zh-CN" sz="2000" b="1" kern="0" baseline="-25000">
              <a:solidFill>
                <a:srgbClr val="FF0000"/>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1" descr="7t51"/>
          <p:cNvPicPr>
            <a:picLocks noChangeAspect="1"/>
          </p:cNvPicPr>
          <p:nvPr/>
        </p:nvPicPr>
        <p:blipFill>
          <a:blip r:embed="rId1"/>
          <a:stretch>
            <a:fillRect/>
          </a:stretch>
        </p:blipFill>
        <p:spPr>
          <a:xfrm>
            <a:off x="1317625" y="3505835"/>
            <a:ext cx="6456680" cy="2787650"/>
          </a:xfrm>
          <a:prstGeom prst="rect">
            <a:avLst/>
          </a:prstGeom>
          <a:noFill/>
          <a:ln w="9525">
            <a:noFill/>
          </a:ln>
        </p:spPr>
      </p:pic>
      <p:sp>
        <p:nvSpPr>
          <p:cNvPr id="3" name="文本框 2"/>
          <p:cNvSpPr txBox="1"/>
          <p:nvPr/>
        </p:nvSpPr>
        <p:spPr>
          <a:xfrm>
            <a:off x="1934210" y="629348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8.47  </a:t>
            </a:r>
            <a:r>
              <a:rPr lang="zh-CN" sz="1400" b="1">
                <a:solidFill>
                  <a:srgbClr val="00349E"/>
                </a:solidFill>
                <a:ea typeface="宋体" panose="02010600030101010101" pitchFamily="2" charset="-122"/>
              </a:rPr>
              <a:t>双极性输出电路</a:t>
            </a:r>
            <a:endParaRPr lang="zh-CN" altLang="en-US" sz="1400" b="1">
              <a:solidFill>
                <a:srgbClr val="00349E"/>
              </a:solidFill>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4603750"/>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4) DAC 0832与8088微处理器的连接及应用举例</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DAC 0832与8086微处理器的连接。</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DAC 0832内部具有输入缓冲器，当它与CPU连接时，可以把它的数据输入线直接挂到CPU的数据总线上，如图8.48所示。很明显，图8.48中的DAC 0832采用的是</a:t>
            </a:r>
            <a:r>
              <a:rPr lang="zh-CN" altLang="en-US" sz="2000" kern="0">
                <a:solidFill>
                  <a:srgbClr val="FF0000"/>
                </a:solidFill>
                <a:latin typeface="Times New Roman" panose="02020603050405020304" charset="0"/>
                <a:ea typeface="微软雅黑" panose="020B0503020204020204" pitchFamily="34" charset="-122"/>
                <a:cs typeface="Times New Roman" panose="02020603050405020304" charset="0"/>
                <a:sym typeface="+mn-ea"/>
              </a:rPr>
              <a:t>单缓冲工作方式</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只锁存了输入寄存器，由于D/A芯片是直接挂接在微机系统总线上的，因此在编制D/A驱动程序时，只要把D/A芯片看成是一个输出端口就行了。向该端口送入一个8位二进制数据，在D/A输出端就可以得到一个相应的输出电压。</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2" descr="7t52"/>
          <p:cNvPicPr>
            <a:picLocks noChangeAspect="1"/>
          </p:cNvPicPr>
          <p:nvPr/>
        </p:nvPicPr>
        <p:blipFill>
          <a:blip r:embed="rId1"/>
          <a:stretch>
            <a:fillRect/>
          </a:stretch>
        </p:blipFill>
        <p:spPr>
          <a:xfrm>
            <a:off x="4568190" y="1717040"/>
            <a:ext cx="4540885" cy="4422775"/>
          </a:xfrm>
          <a:prstGeom prst="rect">
            <a:avLst/>
          </a:prstGeom>
          <a:noFill/>
          <a:ln w="9525">
            <a:noFill/>
          </a:ln>
        </p:spPr>
      </p:pic>
      <p:sp>
        <p:nvSpPr>
          <p:cNvPr id="3" name="文本框 2"/>
          <p:cNvSpPr txBox="1"/>
          <p:nvPr/>
        </p:nvSpPr>
        <p:spPr>
          <a:xfrm>
            <a:off x="67945" y="1942465"/>
            <a:ext cx="4725670" cy="3681730"/>
          </a:xfrm>
          <a:prstGeom prst="rect">
            <a:avLst/>
          </a:prstGeom>
          <a:noFill/>
          <a:ln w="9525">
            <a:noFill/>
          </a:ln>
        </p:spPr>
        <p:txBody>
          <a:bodyPr wrap="square">
            <a:spAutoFit/>
          </a:bodyPr>
          <a:p>
            <a:pPr marL="0" indent="0" eaLnBrk="1" latinLnBrk="0" hangingPunct="1">
              <a:lnSpc>
                <a:spcPts val="3500"/>
              </a:lnSpc>
            </a:pPr>
            <a:r>
              <a:rPr lang="zh-CN" sz="2000" b="0">
                <a:solidFill>
                  <a:srgbClr val="00349E"/>
                </a:solidFill>
                <a:latin typeface="Times New Roman" panose="02020603050405020304" charset="0"/>
                <a:ea typeface="宋体" panose="02010600030101010101" pitchFamily="2" charset="-122"/>
                <a:cs typeface="Times New Roman" panose="02020603050405020304" charset="0"/>
              </a:rPr>
              <a:t>例如：图</a:t>
            </a:r>
            <a:r>
              <a:rPr lang="en-US" sz="2000" b="0">
                <a:solidFill>
                  <a:srgbClr val="00349E"/>
                </a:solidFill>
                <a:latin typeface="Times New Roman" panose="02020603050405020304" charset="0"/>
                <a:ea typeface="宋体" panose="02010600030101010101" pitchFamily="2" charset="-122"/>
                <a:cs typeface="Times New Roman" panose="02020603050405020304" charset="0"/>
              </a:rPr>
              <a:t>8.48</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中</a:t>
            </a:r>
            <a:r>
              <a:rPr lang="en-US" sz="2000" b="0">
                <a:solidFill>
                  <a:srgbClr val="00349E"/>
                </a:solidFill>
                <a:latin typeface="Times New Roman" panose="02020603050405020304" charset="0"/>
                <a:ea typeface="宋体" panose="02010600030101010101" pitchFamily="2" charset="-122"/>
                <a:cs typeface="Times New Roman" panose="02020603050405020304" charset="0"/>
              </a:rPr>
              <a:t>DAC 0832</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的端口地址</a:t>
            </a:r>
            <a:endParaRPr lang="zh-CN" sz="2000" b="0">
              <a:solidFill>
                <a:srgbClr val="00349E"/>
              </a:solidFill>
              <a:latin typeface="Times New Roman" panose="02020603050405020304" charset="0"/>
              <a:ea typeface="宋体" panose="02010600030101010101" pitchFamily="2" charset="-122"/>
              <a:cs typeface="Times New Roman" panose="02020603050405020304" charset="0"/>
            </a:endParaRPr>
          </a:p>
          <a:p>
            <a:pPr marL="0" indent="0" eaLnBrk="1" latinLnBrk="0" hangingPunct="1">
              <a:lnSpc>
                <a:spcPts val="3500"/>
              </a:lnSpc>
            </a:pPr>
            <a:r>
              <a:rPr lang="zh-CN" sz="2000" b="0">
                <a:solidFill>
                  <a:srgbClr val="00349E"/>
                </a:solidFill>
                <a:latin typeface="Times New Roman" panose="02020603050405020304" charset="0"/>
                <a:ea typeface="宋体" panose="02010600030101010101" pitchFamily="2" charset="-122"/>
                <a:cs typeface="Times New Roman" panose="02020603050405020304" charset="0"/>
              </a:rPr>
              <a:t>            </a:t>
            </a:r>
            <a:r>
              <a:rPr lang="en-US" sz="2000" b="0">
                <a:solidFill>
                  <a:srgbClr val="00349E"/>
                </a:solidFill>
                <a:latin typeface="Times New Roman" panose="02020603050405020304" charset="0"/>
                <a:ea typeface="宋体" panose="02010600030101010101" pitchFamily="2" charset="-122"/>
                <a:cs typeface="Times New Roman" panose="02020603050405020304" charset="0"/>
              </a:rPr>
              <a:t>278H</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，若执行以下指令</a:t>
            </a:r>
            <a:r>
              <a:rPr lang="en-US" sz="2000" b="0">
                <a:solidFill>
                  <a:srgbClr val="00349E"/>
                </a:solidFill>
                <a:latin typeface="Times New Roman" panose="02020603050405020304" charset="0"/>
                <a:ea typeface="宋体" panose="02010600030101010101" pitchFamily="2" charset="-122"/>
                <a:cs typeface="Times New Roman" panose="02020603050405020304" charset="0"/>
              </a:rPr>
              <a:t>:                  </a:t>
            </a:r>
            <a:r>
              <a:rPr lang="en-US" sz="2000" b="0">
                <a:solidFill>
                  <a:srgbClr val="131B0C"/>
                </a:solidFill>
                <a:latin typeface="Times New Roman" panose="02020603050405020304" charset="0"/>
                <a:ea typeface="宋体" panose="02010600030101010101" pitchFamily="2" charset="-122"/>
                <a:cs typeface="Times New Roman" panose="02020603050405020304" charset="0"/>
              </a:rPr>
              <a:t>MOV   DX,278H                 MOV   AL,00                 OUT   DX,AL                 HLT</a:t>
            </a:r>
            <a:endParaRPr lang="en-US" sz="2000" b="0">
              <a:solidFill>
                <a:srgbClr val="131B0C"/>
              </a:solidFill>
              <a:latin typeface="Times New Roman" panose="02020603050405020304" charset="0"/>
              <a:ea typeface="宋体" panose="02010600030101010101" pitchFamily="2" charset="-122"/>
              <a:cs typeface="Times New Roman" panose="02020603050405020304" charset="0"/>
            </a:endParaRPr>
          </a:p>
          <a:p>
            <a:pPr marL="0" indent="0" eaLnBrk="1" latinLnBrk="0" hangingPunct="1">
              <a:lnSpc>
                <a:spcPts val="3500"/>
              </a:lnSpc>
            </a:pPr>
            <a:r>
              <a:rPr lang="en-US" sz="2000" b="0">
                <a:solidFill>
                  <a:srgbClr val="00349E"/>
                </a:solidFill>
                <a:latin typeface="Times New Roman" panose="02020603050405020304" charset="0"/>
                <a:ea typeface="宋体" panose="02010600030101010101" pitchFamily="2" charset="-122"/>
                <a:cs typeface="Times New Roman" panose="02020603050405020304" charset="0"/>
              </a:rPr>
              <a:t>    </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则在</a:t>
            </a:r>
            <a:r>
              <a:rPr lang="en-US" altLang="zh-CN" sz="2000" b="0">
                <a:solidFill>
                  <a:srgbClr val="00349E"/>
                </a:solidFill>
                <a:latin typeface="Times New Roman" panose="02020603050405020304" charset="0"/>
                <a:ea typeface="宋体" panose="02010600030101010101" pitchFamily="2" charset="-122"/>
                <a:cs typeface="Times New Roman" panose="02020603050405020304" charset="0"/>
              </a:rPr>
              <a:t>V</a:t>
            </a:r>
            <a:r>
              <a:rPr lang="en-US" altLang="zh-CN" sz="2000" b="0" baseline="-25000">
                <a:solidFill>
                  <a:srgbClr val="00349E"/>
                </a:solidFill>
                <a:latin typeface="Times New Roman" panose="02020603050405020304" charset="0"/>
                <a:ea typeface="宋体" panose="02010600030101010101" pitchFamily="2" charset="-122"/>
                <a:cs typeface="Times New Roman" panose="02020603050405020304" charset="0"/>
              </a:rPr>
              <a:t>OUT</a:t>
            </a:r>
            <a:r>
              <a:rPr lang="zh-CN" sz="2000">
                <a:solidFill>
                  <a:srgbClr val="00349E"/>
                </a:solidFill>
                <a:ea typeface="宋体" panose="02010600030101010101" pitchFamily="2" charset="-122"/>
                <a:sym typeface="+mn-ea"/>
              </a:rPr>
              <a:t>输出端得到</a:t>
            </a:r>
            <a:r>
              <a:rPr lang="en-US" sz="2000">
                <a:solidFill>
                  <a:srgbClr val="00349E"/>
                </a:solidFill>
                <a:latin typeface="宋体" panose="02010600030101010101" pitchFamily="2" charset="-122"/>
                <a:sym typeface="+mn-ea"/>
              </a:rPr>
              <a:t>-5V</a:t>
            </a:r>
            <a:r>
              <a:rPr lang="zh-CN" sz="2000">
                <a:solidFill>
                  <a:srgbClr val="00349E"/>
                </a:solidFill>
                <a:ea typeface="宋体" panose="02010600030101010101" pitchFamily="2" charset="-122"/>
                <a:sym typeface="+mn-ea"/>
              </a:rPr>
              <a:t>的电压输出</a:t>
            </a:r>
            <a:endParaRPr lang="zh-CN" sz="2000">
              <a:solidFill>
                <a:srgbClr val="00349E"/>
              </a:solidFill>
              <a:ea typeface="宋体" panose="02010600030101010101" pitchFamily="2" charset="-122"/>
              <a:sym typeface="+mn-ea"/>
            </a:endParaRPr>
          </a:p>
          <a:p>
            <a:pPr marL="0" indent="0" eaLnBrk="1" latinLnBrk="0" hangingPunct="1">
              <a:lnSpc>
                <a:spcPts val="3500"/>
              </a:lnSpc>
            </a:pPr>
            <a:r>
              <a:rPr lang="en-US" sz="2000">
                <a:solidFill>
                  <a:srgbClr val="00349E"/>
                </a:solidFill>
                <a:latin typeface="Times New Roman" panose="02020603050405020304" charset="0"/>
                <a:sym typeface="+mn-ea"/>
              </a:rPr>
              <a:t>(</a:t>
            </a:r>
            <a:r>
              <a:rPr lang="zh-CN" sz="2000">
                <a:solidFill>
                  <a:srgbClr val="00349E"/>
                </a:solidFill>
                <a:ea typeface="宋体" panose="02010600030101010101" pitchFamily="2" charset="-122"/>
                <a:sym typeface="+mn-ea"/>
              </a:rPr>
              <a:t>对应于输入数字量</a:t>
            </a:r>
            <a:r>
              <a:rPr lang="en-US" sz="2000">
                <a:solidFill>
                  <a:srgbClr val="00349E"/>
                </a:solidFill>
                <a:latin typeface="Times New Roman" panose="02020603050405020304" charset="0"/>
                <a:sym typeface="+mn-ea"/>
              </a:rPr>
              <a:t>00H)</a:t>
            </a:r>
            <a:r>
              <a:rPr lang="zh-CN" sz="2000">
                <a:solidFill>
                  <a:srgbClr val="00349E"/>
                </a:solidFill>
                <a:ea typeface="宋体" panose="02010600030101010101" pitchFamily="2" charset="-122"/>
                <a:sym typeface="+mn-ea"/>
              </a:rPr>
              <a:t>。</a:t>
            </a:r>
            <a:endParaRPr lang="zh-CN" altLang="en-US" sz="2000" b="0">
              <a:solidFill>
                <a:srgbClr val="00349E"/>
              </a:solidFill>
              <a:latin typeface="Times New Roman" panose="02020603050405020304" charset="0"/>
              <a:ea typeface="宋体" panose="02010600030101010101" pitchFamily="2" charset="-122"/>
              <a:cs typeface="Times New Roman" panose="02020603050405020304" charset="0"/>
              <a:sym typeface="+mn-ea"/>
            </a:endParaRPr>
          </a:p>
        </p:txBody>
      </p:sp>
      <p:sp>
        <p:nvSpPr>
          <p:cNvPr id="7" name="文本框 6"/>
          <p:cNvSpPr txBox="1"/>
          <p:nvPr/>
        </p:nvSpPr>
        <p:spPr>
          <a:xfrm>
            <a:off x="4938395" y="6243320"/>
            <a:ext cx="338836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8.48  DAC 0832</a:t>
            </a:r>
            <a:r>
              <a:rPr lang="zh-CN" sz="1400" b="1">
                <a:solidFill>
                  <a:srgbClr val="00349E"/>
                </a:solidFill>
                <a:ea typeface="宋体" panose="02010600030101010101" pitchFamily="2" charset="-122"/>
              </a:rPr>
              <a:t>与</a:t>
            </a:r>
            <a:r>
              <a:rPr lang="en-US" sz="1400" b="1">
                <a:solidFill>
                  <a:srgbClr val="00349E"/>
                </a:solidFill>
                <a:latin typeface="Times New Roman" panose="02020603050405020304" charset="0"/>
              </a:rPr>
              <a:t>8086</a:t>
            </a:r>
            <a:r>
              <a:rPr lang="zh-CN" sz="1400" b="1">
                <a:solidFill>
                  <a:srgbClr val="00349E"/>
                </a:solidFill>
                <a:ea typeface="宋体" panose="02010600030101010101" pitchFamily="2" charset="-122"/>
              </a:rPr>
              <a:t>总线的连接图</a:t>
            </a:r>
            <a:endParaRPr lang="zh-CN" altLang="en-US" sz="1400" b="1">
              <a:solidFill>
                <a:srgbClr val="00349E"/>
              </a:solidFill>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5034915"/>
          </a:xfrm>
          <a:prstGeom prst="rect">
            <a:avLst/>
          </a:prstGeom>
        </p:spPr>
        <p:txBody>
          <a:bodyPr vert="horz" rtlCol="0">
            <a:normAutofit/>
          </a:bodyPr>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DAC 0832应用举例</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对于图8.48的连接电路， 产生矩形波的程序如下: </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08013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SQUARE   PROC</a:t>
            </a:r>
            <a:endPar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DX，278H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440180"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Z0:        MOV   CX，0FFH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AL，00H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440180"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Z1:        OUT   DX，AL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LOOP  Z1</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CX，0FFH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AL，0FFH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440180"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Z2:        OUT   DX，AL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LOOP  Z2</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800225"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JMP   Z0</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1080135" lvl="0" algn="l" eaLnBrk="1" latinLnBrk="0" hangingPunct="1">
              <a:lnSpc>
                <a:spcPts val="2700"/>
              </a:lnSpc>
              <a:spcBef>
                <a:spcPts val="0"/>
              </a:spcBef>
              <a:buClr>
                <a:schemeClr val="hlink"/>
              </a:buClr>
              <a:buFont typeface="Wingdings" panose="05000000000000000000" pitchFamily="2" charset="2"/>
            </a:pP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SQUARE  ENDP</a:t>
            </a:r>
            <a:endPar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636270" y="1535430"/>
            <a:ext cx="3910965" cy="4739640"/>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产生锯齿波的程序如下: </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TRAPE   PROC</a:t>
            </a:r>
            <a:endPar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DX，278H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AL，00H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Z1:     OUT   DX，AL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DEC   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JMP   Z1</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TRAPE   ENDP</a:t>
            </a:r>
            <a:endPar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
        <p:nvSpPr>
          <p:cNvPr id="2" name="矩形 1"/>
          <p:cNvSpPr/>
          <p:nvPr/>
        </p:nvSpPr>
        <p:spPr>
          <a:xfrm>
            <a:off x="4794250" y="1535430"/>
            <a:ext cx="3910965" cy="5011420"/>
          </a:xfrm>
          <a:prstGeom prst="rect">
            <a:avLst/>
          </a:prstGeom>
        </p:spPr>
        <p:txBody>
          <a:bodyPr vert="horz" rtlCol="0">
            <a:normAutofit/>
          </a:bodyPr>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产生三角波的程序如下: </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TRIANG   PROC</a:t>
            </a:r>
            <a:endPar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DX，278H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Z0:     MOV   CX，0FFH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AL，00H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Z1:     OUT   DX，AL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INC   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LOOP  Z1</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MOV   CX，0FFH</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Z2:     DEC   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OUT   DX，AL</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LOOP  Z2</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JMP   Z0</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2700"/>
              </a:lnSpc>
              <a:spcBef>
                <a:spcPts val="0"/>
              </a:spcBef>
              <a:buClr>
                <a:schemeClr val="hlink"/>
              </a:buClr>
              <a:buFont typeface="Wingdings" panose="05000000000000000000" pitchFamily="2" charset="2"/>
            </a:pP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TRIANG  ENDP</a:t>
            </a:r>
            <a:endPar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11935"/>
            <a:ext cx="8229600" cy="4650740"/>
          </a:xfrm>
        </p:spPr>
        <p:txBody>
          <a:bodyPr/>
          <a:p>
            <a:pPr latinLnBrk="0">
              <a:lnSpc>
                <a:spcPts val="4000"/>
              </a:lnSpc>
              <a:spcBef>
                <a:spcPts val="0"/>
              </a:spcBef>
            </a:pPr>
            <a:r>
              <a:rPr lang="zh-CN" altLang="en-US" sz="2000"/>
              <a:t>2) 面向外设的接口电路</a:t>
            </a:r>
            <a:endParaRPr lang="zh-CN" altLang="en-US" sz="2000"/>
          </a:p>
          <a:p>
            <a:pPr latinLnBrk="0">
              <a:lnSpc>
                <a:spcPts val="4000"/>
              </a:lnSpc>
              <a:spcBef>
                <a:spcPts val="0"/>
              </a:spcBef>
            </a:pPr>
            <a:r>
              <a:rPr lang="zh-CN" altLang="en-US" sz="2000"/>
              <a:t>    (1) 端口</a:t>
            </a:r>
            <a:r>
              <a:rPr lang="zh-CN" altLang="en-US" sz="2000">
                <a:solidFill>
                  <a:srgbClr val="FF0000"/>
                </a:solidFill>
              </a:rPr>
              <a:t>A</a:t>
            </a:r>
            <a:r>
              <a:rPr lang="zh-CN" altLang="en-US" sz="2000"/>
              <a:t>: 包含一个8位的数据输出锁存/缓冲器和一个8位的数据输入锁存器，与之关联的接口线是PA</a:t>
            </a:r>
            <a:r>
              <a:rPr lang="zh-CN" altLang="en-US" sz="2000" baseline="-25000"/>
              <a:t>7</a:t>
            </a:r>
            <a:r>
              <a:rPr lang="zh-CN" altLang="en-US" sz="2000"/>
              <a:t>～PA</a:t>
            </a:r>
            <a:r>
              <a:rPr lang="zh-CN" altLang="en-US" sz="2000" baseline="-25000"/>
              <a:t>0</a:t>
            </a:r>
            <a:r>
              <a:rPr lang="zh-CN" altLang="en-US" sz="2000"/>
              <a:t>。</a:t>
            </a:r>
            <a:endParaRPr lang="zh-CN" altLang="en-US" sz="2000"/>
          </a:p>
          <a:p>
            <a:pPr latinLnBrk="0">
              <a:lnSpc>
                <a:spcPts val="4000"/>
              </a:lnSpc>
              <a:spcBef>
                <a:spcPts val="0"/>
              </a:spcBef>
            </a:pPr>
            <a:r>
              <a:rPr lang="zh-CN" altLang="en-US" sz="2000"/>
              <a:t>    (2) 端口</a:t>
            </a:r>
            <a:r>
              <a:rPr lang="zh-CN" altLang="en-US" sz="2000">
                <a:solidFill>
                  <a:srgbClr val="FF0000"/>
                </a:solidFill>
              </a:rPr>
              <a:t>B</a:t>
            </a:r>
            <a:r>
              <a:rPr lang="zh-CN" altLang="en-US" sz="2000"/>
              <a:t>: 包含一个8位的数据输入/输出、锁存/缓冲器和一个8位的数据输入缓冲器,与之关联的接口线是PB</a:t>
            </a:r>
            <a:r>
              <a:rPr lang="zh-CN" altLang="en-US" sz="2000" baseline="-25000"/>
              <a:t>7</a:t>
            </a:r>
            <a:r>
              <a:rPr lang="zh-CN" altLang="en-US" sz="2000"/>
              <a:t>～PB</a:t>
            </a:r>
            <a:r>
              <a:rPr lang="zh-CN" altLang="en-US" sz="2000" baseline="-25000"/>
              <a:t>0</a:t>
            </a:r>
            <a:r>
              <a:rPr lang="zh-CN" altLang="en-US" sz="2000"/>
              <a:t>。</a:t>
            </a:r>
            <a:endParaRPr lang="zh-CN" altLang="en-US" sz="2000"/>
          </a:p>
          <a:p>
            <a:pPr latinLnBrk="0">
              <a:lnSpc>
                <a:spcPts val="4000"/>
              </a:lnSpc>
              <a:spcBef>
                <a:spcPts val="0"/>
              </a:spcBef>
            </a:pPr>
            <a:r>
              <a:rPr lang="zh-CN" altLang="en-US" sz="2000"/>
              <a:t>    (3) 端口</a:t>
            </a:r>
            <a:r>
              <a:rPr lang="zh-CN" altLang="en-US" sz="2000">
                <a:solidFill>
                  <a:srgbClr val="FF0000"/>
                </a:solidFill>
              </a:rPr>
              <a:t>C</a:t>
            </a:r>
            <a:r>
              <a:rPr lang="zh-CN" altLang="en-US" sz="2000"/>
              <a:t>: 包含一个8位的数据输出锁存/缓冲器和一个8位的数据输入锁存器。必要时端口C可分成两个4位端口，分别与端口A和端口B配合工作，以输出控制信号，或接收从外设输入的状态信号，与之关联的接口线是PC</a:t>
            </a:r>
            <a:r>
              <a:rPr lang="zh-CN" altLang="en-US" sz="2000" baseline="-25000"/>
              <a:t>7</a:t>
            </a:r>
            <a:r>
              <a:rPr lang="zh-CN" altLang="en-US" sz="2000"/>
              <a:t>～PC</a:t>
            </a:r>
            <a:r>
              <a:rPr lang="zh-CN" altLang="en-US" sz="2000" baseline="-25000"/>
              <a:t>0</a:t>
            </a:r>
            <a:r>
              <a:rPr lang="zh-CN" altLang="en-US" sz="2000"/>
              <a:t>。</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4648835"/>
          </a:xfrm>
          <a:prstGeom prst="rect">
            <a:avLst/>
          </a:prstGeom>
        </p:spPr>
        <p:txBody>
          <a:bodyPr vert="horz" rtlCol="0">
            <a:normAutofit/>
          </a:bodyPr>
          <a:p>
            <a:pPr lvl="0" indent="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8.4.2 ADC及其与CPU的接口</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indent="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A/D转换器的工作原理</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indent="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根据其工作原理的不同，可分为</a:t>
            </a: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计数式</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双积分式</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逐次比较式</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并行比较式A/D</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电压/频率转换式</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A/D转换器等。</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342900" lvl="0" indent="0" algn="l" eaLnBrk="1" latinLnBrk="0" hangingPunct="1">
              <a:lnSpc>
                <a:spcPts val="4000"/>
              </a:lnSpc>
              <a:spcBef>
                <a:spcPts val="0"/>
              </a:spcBef>
              <a:buClr>
                <a:srgbClr val="00349E"/>
              </a:buClr>
              <a:buFont typeface="Wingdings" panose="05000000000000000000" charset="0"/>
              <a:buChar char="Ø"/>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逐次比较式A/D转换器：采用逐次比较法进行模拟量到数字量的转换。</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0" lvl="0" indent="0" algn="l" eaLnBrk="1" latinLnBrk="0" hangingPunct="1">
              <a:lnSpc>
                <a:spcPts val="4000"/>
              </a:lnSpc>
              <a:spcBef>
                <a:spcPts val="0"/>
              </a:spcBef>
              <a:buClr>
                <a:srgbClr val="00349E"/>
              </a:buClr>
              <a:buFont typeface="Wingdings" panose="05000000000000000000" charset="0"/>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其思想是：用一系列的基准电压(权电压)同所输入的待转换电压进行比</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0" lvl="0" indent="0" algn="l" eaLnBrk="1" latinLnBrk="0" hangingPunct="1">
              <a:lnSpc>
                <a:spcPts val="4000"/>
              </a:lnSpc>
              <a:spcBef>
                <a:spcPts val="0"/>
              </a:spcBef>
              <a:buClr>
                <a:srgbClr val="00349E"/>
              </a:buClr>
              <a:buFont typeface="Wingdings" panose="05000000000000000000" charset="0"/>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较，按照从高位到低位的顺序，逐位确定转换后所得数据的</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0" lvl="0" indent="0" algn="l" eaLnBrk="1" latinLnBrk="0" hangingPunct="1">
              <a:lnSpc>
                <a:spcPts val="4000"/>
              </a:lnSpc>
              <a:spcBef>
                <a:spcPts val="0"/>
              </a:spcBef>
              <a:buClr>
                <a:srgbClr val="00349E"/>
              </a:buClr>
              <a:buFont typeface="Wingdings" panose="05000000000000000000" charset="0"/>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各位是1还是0。转换过程可由图8.49及图8.50加以说明。</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3" descr="7t53"/>
          <p:cNvPicPr>
            <a:picLocks noChangeAspect="1"/>
          </p:cNvPicPr>
          <p:nvPr/>
        </p:nvPicPr>
        <p:blipFill>
          <a:blip r:embed="rId1"/>
          <a:stretch>
            <a:fillRect/>
          </a:stretch>
        </p:blipFill>
        <p:spPr>
          <a:xfrm>
            <a:off x="298450" y="1729740"/>
            <a:ext cx="4683760" cy="3908425"/>
          </a:xfrm>
          <a:prstGeom prst="rect">
            <a:avLst/>
          </a:prstGeom>
          <a:noFill/>
          <a:ln w="9525">
            <a:noFill/>
          </a:ln>
        </p:spPr>
      </p:pic>
      <p:sp>
        <p:nvSpPr>
          <p:cNvPr id="101" name="文本框 100"/>
          <p:cNvSpPr txBox="1"/>
          <p:nvPr/>
        </p:nvSpPr>
        <p:spPr>
          <a:xfrm>
            <a:off x="434340" y="5812790"/>
            <a:ext cx="330898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8.49  </a:t>
            </a:r>
            <a:r>
              <a:rPr lang="zh-CN" sz="1400" b="1">
                <a:solidFill>
                  <a:srgbClr val="00349E"/>
                </a:solidFill>
                <a:ea typeface="宋体" panose="02010600030101010101" pitchFamily="2" charset="-122"/>
              </a:rPr>
              <a:t>逐次比较原理图</a:t>
            </a:r>
            <a:endParaRPr lang="zh-CN" altLang="en-US" sz="1400" b="1">
              <a:solidFill>
                <a:srgbClr val="00349E"/>
              </a:solidFill>
              <a:ea typeface="宋体" panose="02010600030101010101" pitchFamily="2" charset="-122"/>
            </a:endParaRPr>
          </a:p>
        </p:txBody>
      </p:sp>
      <p:pic>
        <p:nvPicPr>
          <p:cNvPr id="3" name="图片 64" descr="7t54"/>
          <p:cNvPicPr>
            <a:picLocks noChangeAspect="1"/>
          </p:cNvPicPr>
          <p:nvPr/>
        </p:nvPicPr>
        <p:blipFill>
          <a:blip r:embed="rId2"/>
          <a:stretch>
            <a:fillRect/>
          </a:stretch>
        </p:blipFill>
        <p:spPr>
          <a:xfrm>
            <a:off x="5168265" y="1729740"/>
            <a:ext cx="3861435" cy="3750945"/>
          </a:xfrm>
          <a:prstGeom prst="rect">
            <a:avLst/>
          </a:prstGeom>
          <a:noFill/>
          <a:ln w="9525">
            <a:noFill/>
          </a:ln>
        </p:spPr>
      </p:pic>
      <p:sp>
        <p:nvSpPr>
          <p:cNvPr id="4" name="文本框 3"/>
          <p:cNvSpPr txBox="1"/>
          <p:nvPr/>
        </p:nvSpPr>
        <p:spPr>
          <a:xfrm>
            <a:off x="5756275" y="5812790"/>
            <a:ext cx="3135630" cy="306705"/>
          </a:xfrm>
          <a:prstGeom prst="rect">
            <a:avLst/>
          </a:prstGeom>
          <a:noFill/>
          <a:ln w="9525">
            <a:noFill/>
          </a:ln>
        </p:spPr>
        <p:txBody>
          <a:bodyPr wrap="square">
            <a:spAutoFit/>
          </a:bodyPr>
          <a:p>
            <a:pPr lvl="0" algn="ctr"/>
            <a:r>
              <a:rPr lang="zh-CN" sz="1400" b="1">
                <a:solidFill>
                  <a:srgbClr val="00349E"/>
                </a:solidFill>
                <a:ea typeface="宋体" panose="02010600030101010101" pitchFamily="2" charset="-122"/>
                <a:sym typeface="+mn-ea"/>
              </a:rPr>
              <a:t>图8.50  逐次比较时间图</a:t>
            </a:r>
            <a:endParaRPr lang="zh-CN" sz="1400" b="1">
              <a:solidFill>
                <a:srgbClr val="00349E"/>
              </a:solidFill>
              <a:ea typeface="宋体" panose="02010600030101010101" pitchFamily="2" charset="-122"/>
              <a:sym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445770"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
        <p:nvSpPr>
          <p:cNvPr id="101" name="矩形 100"/>
          <p:cNvSpPr/>
          <p:nvPr/>
        </p:nvSpPr>
        <p:spPr>
          <a:xfrm>
            <a:off x="763905" y="1626870"/>
            <a:ext cx="7915275" cy="436816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A/D转换器的主要技术指标1) 分辨率：指A/D转换器可转换成二进制数的位数。</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精度：指数字输出量所对应的实际模拟输入量与理论值之间的差值。</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在A/D转换电路中，与每个数字量对应的模拟输入量并非是</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单一的数值，而是一个范围。</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转换时间：指从启动转换信号开始到转换结束，得到稳定的数字输</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出量为止所经历的时间。</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491490" y="1626235"/>
            <a:ext cx="8407400" cy="4545330"/>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A/D转换器与CPU的接口</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1) 接口的任务</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A/D芯片的启动信号。</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转换结束状态信号。</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通道寻址信号</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CPU发出启动信号前，必须向A/D转换器提供通道寻址信号以进行通道选择。</a:t>
            </a:r>
            <a:endPar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(4) 转换获得的数据信息。</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503491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接口方法</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与CPU直接相连。</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采用三态门锁存器与CPU相连。</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利用I/O接口芯片与CPU相连。</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数据传输方式</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软件等待同步方式。</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中断方式。</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应答方式。</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184785" y="1582420"/>
            <a:ext cx="3773170" cy="4555490"/>
          </a:xfrm>
          <a:prstGeom prst="rect">
            <a:avLst/>
          </a:prstGeom>
        </p:spPr>
        <p:txBody>
          <a:bodyPr vert="horz" rtlCol="0">
            <a:normAutofit/>
          </a:bodyPr>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4. A/D转换芯片ADC 0809</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ADC 0809的内部结构与引脚功能</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芯片内部的主要功能单元：由</a:t>
            </a:r>
            <a:r>
              <a:rPr lang="zh-CN" altLang="en-US" sz="20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电压比较器、256R电阻分压器、树状电子开关阵列译码器、逐次逼近寄存器SAR和逻辑控制时序电路</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构成的，是8次逐次比较式A/D转换器。内部结构如图8.51所示。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7" descr="7t55"/>
          <p:cNvPicPr>
            <a:picLocks noChangeAspect="1"/>
          </p:cNvPicPr>
          <p:nvPr/>
        </p:nvPicPr>
        <p:blipFill>
          <a:blip r:embed="rId1"/>
          <a:stretch>
            <a:fillRect/>
          </a:stretch>
        </p:blipFill>
        <p:spPr>
          <a:xfrm>
            <a:off x="3867150" y="1535430"/>
            <a:ext cx="5104130" cy="4853940"/>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4909185" cy="508063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引脚定义如图8.52所示。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D</a:t>
            </a:r>
            <a:r>
              <a:rPr lang="zh-CN" altLang="en-US" sz="2000" kern="0" baseline="-25000">
                <a:solidFill>
                  <a:srgbClr val="131B0C"/>
                </a:solidFill>
                <a:latin typeface="Times New Roman" panose="02020603050405020304" charset="0"/>
                <a:ea typeface="微软雅黑" panose="020B0503020204020204" pitchFamily="34" charset="-122"/>
                <a:cs typeface="Times New Roman" panose="02020603050405020304" charset="0"/>
                <a:sym typeface="+mn-ea"/>
              </a:rPr>
              <a:t>0</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(2</a:t>
            </a:r>
            <a:r>
              <a:rPr lang="zh-CN" altLang="en-US" sz="2000" kern="0" baseline="30000">
                <a:solidFill>
                  <a:srgbClr val="131B0C"/>
                </a:solidFill>
                <a:latin typeface="Times New Roman" panose="02020603050405020304" charset="0"/>
                <a:ea typeface="微软雅黑" panose="020B0503020204020204" pitchFamily="34" charset="-122"/>
                <a:cs typeface="Times New Roman" panose="02020603050405020304" charset="0"/>
                <a:sym typeface="+mn-ea"/>
              </a:rPr>
              <a:t>-8</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)～D</a:t>
            </a:r>
            <a:r>
              <a:rPr lang="zh-CN" altLang="en-US" sz="2000" kern="0" baseline="-25000">
                <a:solidFill>
                  <a:srgbClr val="131B0C"/>
                </a:solidFill>
                <a:latin typeface="Times New Roman" panose="02020603050405020304" charset="0"/>
                <a:ea typeface="微软雅黑" panose="020B0503020204020204" pitchFamily="34" charset="-122"/>
                <a:cs typeface="Times New Roman" panose="02020603050405020304" charset="0"/>
                <a:sym typeface="+mn-ea"/>
              </a:rPr>
              <a:t>7</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(2</a:t>
            </a:r>
            <a:r>
              <a:rPr lang="zh-CN" altLang="en-US" sz="2000" kern="0" baseline="30000">
                <a:solidFill>
                  <a:srgbClr val="131B0C"/>
                </a:solidFill>
                <a:latin typeface="Times New Roman" panose="02020603050405020304" charset="0"/>
                <a:ea typeface="微软雅黑" panose="020B0503020204020204" pitchFamily="34" charset="-122"/>
                <a:cs typeface="Times New Roman" panose="02020603050405020304" charset="0"/>
                <a:sym typeface="+mn-ea"/>
              </a:rPr>
              <a:t>-1</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8位数字量输出线。</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en-US" altLang="zh-CN"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INT</a:t>
            </a:r>
            <a:r>
              <a:rPr lang="en-US" altLang="zh-CN" sz="2000" kern="0" baseline="-25000">
                <a:solidFill>
                  <a:srgbClr val="131B0C"/>
                </a:solidFill>
                <a:latin typeface="Times New Roman" panose="02020603050405020304" charset="0"/>
                <a:ea typeface="微软雅黑" panose="020B0503020204020204" pitchFamily="34" charset="-122"/>
                <a:cs typeface="Times New Roman" panose="02020603050405020304" charset="0"/>
                <a:sym typeface="+mn-ea"/>
              </a:rPr>
              <a:t>0</a:t>
            </a:r>
            <a:r>
              <a:rPr lang="en-US" altLang="zh-CN"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~INT</a:t>
            </a:r>
            <a:r>
              <a:rPr lang="en-US" altLang="zh-CN" sz="2000" kern="0" baseline="-25000">
                <a:solidFill>
                  <a:srgbClr val="131B0C"/>
                </a:solidFill>
                <a:latin typeface="Times New Roman" panose="02020603050405020304" charset="0"/>
                <a:ea typeface="微软雅黑" panose="020B0503020204020204" pitchFamily="34" charset="-122"/>
                <a:cs typeface="Times New Roman" panose="02020603050405020304" charset="0"/>
                <a:sym typeface="+mn-ea"/>
              </a:rPr>
              <a:t>7</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：8路模拟电压输入端。</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START</a:t>
            </a:r>
            <a:r>
              <a:rPr lang="zh-CN" altLang="en-US" sz="2000" kern="0">
                <a:latin typeface="Times New Roman" panose="02020603050405020304" charset="0"/>
                <a:ea typeface="微软雅黑" panose="020B0503020204020204" pitchFamily="34" charset="-122"/>
                <a:cs typeface="Times New Roman" panose="02020603050405020304" charset="0"/>
                <a:sym typeface="+mn-ea"/>
              </a:rPr>
              <a:t>: 启动信号输入端。</a:t>
            </a:r>
            <a:endParaRPr lang="zh-CN" altLang="en-US" sz="2000" kern="0">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CLOCK</a:t>
            </a:r>
            <a:r>
              <a:rPr lang="zh-CN" altLang="en-US" sz="2000" kern="0">
                <a:latin typeface="Times New Roman" panose="02020603050405020304" charset="0"/>
                <a:ea typeface="微软雅黑" panose="020B0503020204020204" pitchFamily="34" charset="-122"/>
                <a:cs typeface="Times New Roman" panose="02020603050405020304" charset="0"/>
                <a:sym typeface="+mn-ea"/>
              </a:rPr>
              <a:t>: 时钟输入端，要求频率范围为</a:t>
            </a:r>
            <a:endParaRPr lang="zh-CN" altLang="en-US" sz="2000" kern="0">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latin typeface="Times New Roman" panose="02020603050405020304" charset="0"/>
                <a:ea typeface="微软雅黑" panose="020B0503020204020204" pitchFamily="34" charset="-122"/>
                <a:cs typeface="Times New Roman" panose="02020603050405020304" charset="0"/>
                <a:sym typeface="+mn-ea"/>
              </a:rPr>
              <a:t>               10kHz～1.2MHz</a:t>
            </a:r>
            <a:endParaRPr lang="zh-CN" altLang="en-US" sz="2000" kern="0">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EOC:</a:t>
            </a:r>
            <a:r>
              <a:rPr lang="zh-CN" altLang="en-US" sz="2000" kern="0">
                <a:latin typeface="Times New Roman" panose="02020603050405020304" charset="0"/>
                <a:ea typeface="微软雅黑" panose="020B0503020204020204" pitchFamily="34" charset="-122"/>
                <a:cs typeface="Times New Roman" panose="02020603050405020304" charset="0"/>
                <a:sym typeface="+mn-ea"/>
              </a:rPr>
              <a:t> 转换结束输出信号。</a:t>
            </a:r>
            <a:endParaRPr lang="zh-CN" altLang="en-US" sz="2000" kern="0">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ALE: </a:t>
            </a:r>
            <a:r>
              <a:rPr lang="zh-CN" altLang="en-US" sz="2000" kern="0">
                <a:latin typeface="Times New Roman" panose="02020603050405020304" charset="0"/>
                <a:ea typeface="微软雅黑" panose="020B0503020204020204" pitchFamily="34" charset="-122"/>
                <a:cs typeface="Times New Roman" panose="02020603050405020304" charset="0"/>
                <a:sym typeface="+mn-ea"/>
              </a:rPr>
              <a:t>地址锁存输入信号线</a:t>
            </a:r>
            <a:endParaRPr lang="zh-CN" altLang="en-US" sz="2000" kern="0">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OE:</a:t>
            </a:r>
            <a:r>
              <a:rPr lang="zh-CN" altLang="en-US" sz="2000" kern="0">
                <a:latin typeface="Times New Roman" panose="02020603050405020304" charset="0"/>
                <a:ea typeface="微软雅黑" panose="020B0503020204020204" pitchFamily="34" charset="-122"/>
                <a:cs typeface="Times New Roman" panose="02020603050405020304" charset="0"/>
                <a:sym typeface="+mn-ea"/>
              </a:rPr>
              <a:t> 读允许输入信号线</a:t>
            </a:r>
            <a:endParaRPr lang="zh-CN" altLang="en-US" sz="2000" kern="0">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8" descr="7t56"/>
          <p:cNvPicPr>
            <a:picLocks noChangeAspect="1"/>
          </p:cNvPicPr>
          <p:nvPr/>
        </p:nvPicPr>
        <p:blipFill>
          <a:blip r:embed="rId1"/>
          <a:stretch>
            <a:fillRect/>
          </a:stretch>
        </p:blipFill>
        <p:spPr>
          <a:xfrm>
            <a:off x="5513705" y="1535430"/>
            <a:ext cx="2834640" cy="4159250"/>
          </a:xfrm>
          <a:prstGeom prst="rect">
            <a:avLst/>
          </a:prstGeom>
          <a:noFill/>
          <a:ln w="9525">
            <a:noFill/>
          </a:ln>
        </p:spPr>
      </p:pic>
      <p:sp>
        <p:nvSpPr>
          <p:cNvPr id="101" name="文本框 100"/>
          <p:cNvSpPr txBox="1"/>
          <p:nvPr/>
        </p:nvSpPr>
        <p:spPr>
          <a:xfrm>
            <a:off x="5799455" y="5948045"/>
            <a:ext cx="254889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8.52  ADC 0809</a:t>
            </a:r>
            <a:r>
              <a:rPr lang="zh-CN" sz="1400" b="1">
                <a:solidFill>
                  <a:srgbClr val="00349E"/>
                </a:solidFill>
                <a:ea typeface="宋体" panose="02010600030101010101" pitchFamily="2" charset="-122"/>
              </a:rPr>
              <a:t>引脚图</a:t>
            </a:r>
            <a:endParaRPr lang="zh-CN" altLang="en-US" sz="1400" b="1">
              <a:solidFill>
                <a:srgbClr val="00349E"/>
              </a:solidFill>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214360" cy="161861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ADDA、ADDB、ADDC:</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多路开关地址选择线，用于选择模拟通道，被选中的通道对应的模拟电压输入将被送到内部转换电路进行转换。地址输入与选中通道的关系如表8.13所示。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graphicFrame>
        <p:nvGraphicFramePr>
          <p:cNvPr id="3" name="表格 2"/>
          <p:cNvGraphicFramePr/>
          <p:nvPr/>
        </p:nvGraphicFramePr>
        <p:xfrm>
          <a:off x="1221105" y="3661410"/>
          <a:ext cx="6031230" cy="2737485"/>
        </p:xfrm>
        <a:graphic>
          <a:graphicData uri="http://schemas.openxmlformats.org/drawingml/2006/table">
            <a:tbl>
              <a:tblPr firstRow="1" bandRow="1">
                <a:tableStyleId>{5940675A-B579-460E-94D1-54222C63F5DA}</a:tableStyleId>
              </a:tblPr>
              <a:tblGrid>
                <a:gridCol w="2159000"/>
                <a:gridCol w="1611630"/>
                <a:gridCol w="798830"/>
                <a:gridCol w="1461770"/>
              </a:tblGrid>
              <a:tr h="304165">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ADDC</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ADDB</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ADDA</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选通的模拟通道</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通道2</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通道3</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通道4</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通道5</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通道6</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04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通道7</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1866900" y="3275965"/>
            <a:ext cx="435356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8.13 </a:t>
            </a:r>
            <a:r>
              <a:rPr lang="zh-CN" sz="1400" b="1">
                <a:solidFill>
                  <a:srgbClr val="00349E"/>
                </a:solidFill>
                <a:ea typeface="宋体" panose="02010600030101010101" pitchFamily="2" charset="-122"/>
              </a:rPr>
              <a:t>地址译码与通道选择关系表</a:t>
            </a:r>
            <a:endParaRPr lang="zh-CN" altLang="en-US" sz="1400" b="1">
              <a:solidFill>
                <a:srgbClr val="00349E"/>
              </a:solidFill>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483044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ADC 0809的工作过程</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         当进行A/D转换时，选择模拟通道的地址码应先送到ADDA～ADDC输入端，然后在ALE输入端加一个正跳变脉冲，将通道选择地址码锁存到ADC 0809内部的通道地址锁存器中，使对应通道的模拟电压输入和内部A/D转换电路接通。接着，在START端加一个负跳变信号，该信号的上升沿将SAR复位，其下降沿启动A/D开始真正的转换工作。此时，EOC将输出低电平信号，表示A/D转换器正在工作。一旦转换结束，EOC信号就由低电平变成高电平，此时只要在OE(允许数据输出)端加一个高电平，即可通过D</a:t>
            </a:r>
            <a:r>
              <a:rPr lang="zh-CN" altLang="en-US" sz="2000" kern="0" baseline="-25000">
                <a:solidFill>
                  <a:srgbClr val="00349E"/>
                </a:solidFill>
                <a:latin typeface="Times New Roman" panose="02020603050405020304" charset="0"/>
                <a:ea typeface="微软雅黑" panose="020B0503020204020204" pitchFamily="34" charset="-122"/>
                <a:cs typeface="Times New Roman" panose="02020603050405020304" charset="0"/>
                <a:sym typeface="+mn-ea"/>
              </a:rPr>
              <a:t>0</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～D</a:t>
            </a:r>
            <a:r>
              <a:rPr lang="zh-CN" altLang="en-US" sz="2000" kern="0" baseline="-25000">
                <a:solidFill>
                  <a:srgbClr val="00349E"/>
                </a:solidFill>
                <a:latin typeface="Times New Roman" panose="02020603050405020304" charset="0"/>
                <a:ea typeface="微软雅黑" panose="020B0503020204020204" pitchFamily="34" charset="-122"/>
                <a:cs typeface="Times New Roman" panose="02020603050405020304" charset="0"/>
                <a:sym typeface="+mn-ea"/>
              </a:rPr>
              <a:t>7</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数据线将本次转换的结果数据从三态输出数据锁存器中读至数据总线上。</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599805" cy="76644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ADC 0809的工作时序图如图8.53所示。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69" descr="7t57"/>
          <p:cNvPicPr>
            <a:picLocks noChangeAspect="1"/>
          </p:cNvPicPr>
          <p:nvPr/>
        </p:nvPicPr>
        <p:blipFill>
          <a:blip r:embed="rId1"/>
          <a:stretch>
            <a:fillRect/>
          </a:stretch>
        </p:blipFill>
        <p:spPr>
          <a:xfrm>
            <a:off x="651510" y="2211705"/>
            <a:ext cx="7160895" cy="3373120"/>
          </a:xfrm>
          <a:prstGeom prst="rect">
            <a:avLst/>
          </a:prstGeom>
          <a:noFill/>
          <a:ln w="9525">
            <a:noFill/>
          </a:ln>
        </p:spPr>
      </p:pic>
      <p:sp>
        <p:nvSpPr>
          <p:cNvPr id="101" name="文本框 100"/>
          <p:cNvSpPr txBox="1"/>
          <p:nvPr/>
        </p:nvSpPr>
        <p:spPr>
          <a:xfrm>
            <a:off x="2032000" y="592518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8.53  ADC 0809</a:t>
            </a:r>
            <a:r>
              <a:rPr lang="zh-CN" sz="1400" b="1">
                <a:solidFill>
                  <a:srgbClr val="00349E"/>
                </a:solidFill>
                <a:ea typeface="宋体" panose="02010600030101010101" pitchFamily="2" charset="-122"/>
              </a:rPr>
              <a:t>工作时序图</a:t>
            </a:r>
            <a:endParaRPr lang="zh-CN" altLang="en-US" sz="1400" b="1">
              <a:solidFill>
                <a:srgbClr val="00349E"/>
              </a:solidFill>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1145"/>
            <a:ext cx="8229600" cy="4508500"/>
          </a:xfrm>
        </p:spPr>
        <p:txBody>
          <a:bodyPr/>
          <a:p>
            <a:pPr latinLnBrk="0">
              <a:lnSpc>
                <a:spcPts val="4000"/>
              </a:lnSpc>
              <a:spcBef>
                <a:spcPts val="0"/>
              </a:spcBef>
            </a:pPr>
            <a:r>
              <a:rPr lang="en-US" altLang="zh-CN" sz="2000"/>
              <a:t>  </a:t>
            </a:r>
            <a:r>
              <a:rPr lang="zh-CN" altLang="en-US" sz="2000"/>
              <a:t>3) 内部控制逻辑</a:t>
            </a:r>
            <a:endParaRPr lang="zh-CN" altLang="en-US" sz="2000"/>
          </a:p>
          <a:p>
            <a:pPr latinLnBrk="0">
              <a:lnSpc>
                <a:spcPts val="4000"/>
              </a:lnSpc>
              <a:spcBef>
                <a:spcPts val="0"/>
              </a:spcBef>
            </a:pPr>
            <a:r>
              <a:rPr lang="zh-CN" altLang="en-US" sz="2000"/>
              <a:t>        内部控制逻辑包括</a:t>
            </a:r>
            <a:r>
              <a:rPr lang="zh-CN" altLang="en-US" sz="2000">
                <a:solidFill>
                  <a:srgbClr val="FF0000"/>
                </a:solidFill>
              </a:rPr>
              <a:t>A组</a:t>
            </a:r>
            <a:r>
              <a:rPr lang="zh-CN" altLang="en-US" sz="2000"/>
              <a:t>控制部件、</a:t>
            </a:r>
            <a:r>
              <a:rPr lang="zh-CN" altLang="en-US" sz="2000">
                <a:solidFill>
                  <a:srgbClr val="FF0000"/>
                </a:solidFill>
              </a:rPr>
              <a:t>B组</a:t>
            </a:r>
            <a:r>
              <a:rPr lang="zh-CN" altLang="en-US" sz="2000"/>
              <a:t>控制部件两部分。</a:t>
            </a:r>
            <a:endParaRPr lang="zh-CN" altLang="en-US" sz="2000"/>
          </a:p>
          <a:p>
            <a:pPr marL="1080135" indent="-342900" latinLnBrk="0">
              <a:lnSpc>
                <a:spcPts val="4000"/>
              </a:lnSpc>
              <a:spcBef>
                <a:spcPts val="0"/>
              </a:spcBef>
              <a:buClr>
                <a:srgbClr val="00349E"/>
              </a:buClr>
              <a:buFont typeface="Wingdings" panose="05000000000000000000" charset="0"/>
              <a:buChar char="Ø"/>
            </a:pPr>
            <a:r>
              <a:rPr lang="zh-CN" altLang="en-US" sz="2000"/>
              <a:t>A组控制部件：控制</a:t>
            </a:r>
            <a:r>
              <a:rPr lang="zh-CN" altLang="en-US" sz="2000">
                <a:solidFill>
                  <a:srgbClr val="FF0000"/>
                </a:solidFill>
              </a:rPr>
              <a:t>端口A和端口C的高4位(PC</a:t>
            </a:r>
            <a:r>
              <a:rPr lang="zh-CN" altLang="en-US" sz="2000" baseline="-25000">
                <a:solidFill>
                  <a:srgbClr val="FF0000"/>
                </a:solidFill>
              </a:rPr>
              <a:t>7</a:t>
            </a:r>
            <a:r>
              <a:rPr lang="zh-CN" altLang="en-US" sz="2000">
                <a:solidFill>
                  <a:srgbClr val="FF0000"/>
                </a:solidFill>
              </a:rPr>
              <a:t>～PC</a:t>
            </a:r>
            <a:r>
              <a:rPr lang="zh-CN" altLang="en-US" sz="2000" baseline="-25000">
                <a:solidFill>
                  <a:srgbClr val="FF0000"/>
                </a:solidFill>
              </a:rPr>
              <a:t>4</a:t>
            </a:r>
            <a:r>
              <a:rPr lang="zh-CN" altLang="en-US" sz="2000">
                <a:solidFill>
                  <a:srgbClr val="FF0000"/>
                </a:solidFill>
              </a:rPr>
              <a:t>)</a:t>
            </a:r>
            <a:r>
              <a:rPr lang="zh-CN" altLang="en-US" sz="2000"/>
              <a:t>; </a:t>
            </a:r>
            <a:endParaRPr lang="zh-CN" altLang="en-US" sz="2000"/>
          </a:p>
          <a:p>
            <a:pPr marL="1080135" indent="-342900" latinLnBrk="0">
              <a:lnSpc>
                <a:spcPts val="4000"/>
              </a:lnSpc>
              <a:spcBef>
                <a:spcPts val="0"/>
              </a:spcBef>
              <a:buClr>
                <a:srgbClr val="00349E"/>
              </a:buClr>
              <a:buFont typeface="Wingdings" panose="05000000000000000000" charset="0"/>
              <a:buChar char="Ø"/>
            </a:pPr>
            <a:r>
              <a:rPr lang="zh-CN" altLang="en-US" sz="2000"/>
              <a:t>B组控制部件：控制</a:t>
            </a:r>
            <a:r>
              <a:rPr lang="zh-CN" altLang="en-US" sz="2000">
                <a:solidFill>
                  <a:srgbClr val="FF0000"/>
                </a:solidFill>
              </a:rPr>
              <a:t>端口B和端口C的低4位(PC</a:t>
            </a:r>
            <a:r>
              <a:rPr lang="zh-CN" altLang="en-US" sz="2000" baseline="-25000">
                <a:solidFill>
                  <a:srgbClr val="FF0000"/>
                </a:solidFill>
              </a:rPr>
              <a:t>3</a:t>
            </a:r>
            <a:r>
              <a:rPr lang="zh-CN" altLang="en-US" sz="2000">
                <a:solidFill>
                  <a:srgbClr val="FF0000"/>
                </a:solidFill>
              </a:rPr>
              <a:t>～PC</a:t>
            </a:r>
            <a:r>
              <a:rPr lang="zh-CN" altLang="en-US" sz="2000" baseline="-25000">
                <a:solidFill>
                  <a:srgbClr val="FF0000"/>
                </a:solidFill>
              </a:rPr>
              <a:t>0)</a:t>
            </a:r>
            <a:r>
              <a:rPr lang="zh-CN" altLang="en-US" sz="2000"/>
              <a:t>。</a:t>
            </a:r>
            <a:endParaRPr lang="zh-CN" altLang="en-US" sz="2000"/>
          </a:p>
          <a:p>
            <a:pPr marL="342900" indent="-342900" latinLnBrk="0">
              <a:lnSpc>
                <a:spcPts val="4000"/>
              </a:lnSpc>
              <a:spcBef>
                <a:spcPts val="0"/>
              </a:spcBef>
            </a:pPr>
            <a:r>
              <a:rPr lang="zh-CN" altLang="en-US" sz="2000"/>
              <a:t>         控制逻辑内部设置了一个控制寄存器，接收来自CPU的控制字，根据控制字的内容决定各数据端口的工作方式。也可以根据控制字对端口C的每一位进行置位和复位。</a:t>
            </a:r>
            <a:r>
              <a:rPr lang="zh-CN" altLang="en-US" sz="2000" b="1">
                <a:solidFill>
                  <a:srgbClr val="730372"/>
                </a:solidFill>
              </a:rPr>
              <a:t>控制寄存器的内容只能写入而不能读出。</a:t>
            </a:r>
            <a:endParaRPr lang="zh-CN" altLang="en-US" sz="2000" b="1">
              <a:solidFill>
                <a:srgbClr val="730372"/>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4796155" cy="2925445"/>
          </a:xfrm>
          <a:prstGeom prst="rect">
            <a:avLst/>
          </a:prstGeom>
        </p:spPr>
        <p:txBody>
          <a:bodyPr vert="horz" rtlCol="0">
            <a:normAutofit/>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3) ADC 0809的应用举例</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(1) ADC 0809与系统总线的连接，示意图如图</a:t>
            </a:r>
            <a:r>
              <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8.54</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所示。</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400"/>
              </a:lnSpc>
              <a:spcBef>
                <a:spcPts val="0"/>
              </a:spcBef>
              <a:buClr>
                <a:schemeClr val="hlink"/>
              </a:buClr>
              <a:buFont typeface="Wingdings" panose="05000000000000000000" pitchFamily="2" charset="2"/>
            </a:pPr>
            <a:r>
              <a:rPr lang="zh-CN" altLang="en-US" sz="2000" b="1"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例如：</a:t>
            </a:r>
            <a:r>
              <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假设ADC 0809的端口地址为279H，若要将模拟通道4中送来的模拟量转换为数字量再送到AL寄存器中，执行以下程序:</a:t>
            </a:r>
            <a:endPar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70" descr="7t58"/>
          <p:cNvPicPr>
            <a:picLocks noChangeAspect="1"/>
          </p:cNvPicPr>
          <p:nvPr/>
        </p:nvPicPr>
        <p:blipFill>
          <a:blip r:embed="rId1"/>
          <a:stretch>
            <a:fillRect/>
          </a:stretch>
        </p:blipFill>
        <p:spPr>
          <a:xfrm>
            <a:off x="5196840" y="1631315"/>
            <a:ext cx="3541395" cy="3232785"/>
          </a:xfrm>
          <a:prstGeom prst="rect">
            <a:avLst/>
          </a:prstGeom>
          <a:noFill/>
          <a:ln w="9525">
            <a:noFill/>
          </a:ln>
        </p:spPr>
      </p:pic>
      <p:sp>
        <p:nvSpPr>
          <p:cNvPr id="101" name="文本框 100"/>
          <p:cNvSpPr txBox="1"/>
          <p:nvPr/>
        </p:nvSpPr>
        <p:spPr>
          <a:xfrm>
            <a:off x="298450" y="4460875"/>
            <a:ext cx="8201660" cy="1925320"/>
          </a:xfrm>
          <a:prstGeom prst="rect">
            <a:avLst/>
          </a:prstGeom>
          <a:noFill/>
          <a:ln w="9525">
            <a:noFill/>
          </a:ln>
        </p:spPr>
        <p:txBody>
          <a:bodyPr wrap="square">
            <a:spAutoFit/>
          </a:bodyPr>
          <a:p>
            <a:pPr marL="0" indent="0" eaLnBrk="1" latinLnBrk="0" hangingPunct="1">
              <a:lnSpc>
                <a:spcPts val="2860"/>
              </a:lnSpc>
            </a:pPr>
            <a:r>
              <a:rPr lang="zh-CN" sz="1800" b="0">
                <a:solidFill>
                  <a:srgbClr val="131B0C"/>
                </a:solidFill>
                <a:latin typeface="Times New Roman" panose="02020603050405020304" charset="0"/>
                <a:ea typeface="仿宋" panose="02010609060101010101" charset="-122"/>
                <a:cs typeface="Times New Roman" panose="02020603050405020304" charset="0"/>
              </a:rPr>
              <a:t>START: MOV   DX，279H </a:t>
            </a:r>
            <a:r>
              <a:rPr lang="zh-CN" sz="1800" b="0">
                <a:solidFill>
                  <a:srgbClr val="730372"/>
                </a:solidFill>
                <a:latin typeface="Times New Roman" panose="02020603050405020304" charset="0"/>
                <a:ea typeface="仿宋" panose="02010609060101010101" charset="-122"/>
                <a:cs typeface="Times New Roman" panose="02020603050405020304" charset="0"/>
              </a:rPr>
              <a:t>                                ; ADC 0809端口地址              </a:t>
            </a:r>
            <a:r>
              <a:rPr lang="zh-CN" sz="1800" b="0">
                <a:solidFill>
                  <a:srgbClr val="131B0C"/>
                </a:solidFill>
                <a:latin typeface="Times New Roman" panose="02020603050405020304" charset="0"/>
                <a:ea typeface="仿宋" panose="02010609060101010101" charset="-122"/>
                <a:cs typeface="Times New Roman" panose="02020603050405020304" charset="0"/>
              </a:rPr>
              <a:t>MOV   AL，04H  </a:t>
            </a:r>
            <a:r>
              <a:rPr lang="zh-CN" sz="1800" b="0">
                <a:solidFill>
                  <a:srgbClr val="730372"/>
                </a:solidFill>
                <a:latin typeface="Times New Roman" panose="02020603050405020304" charset="0"/>
                <a:ea typeface="仿宋" panose="02010609060101010101" charset="-122"/>
                <a:cs typeface="Times New Roman" panose="02020603050405020304" charset="0"/>
              </a:rPr>
              <a:t>                                  ; 选择通道4             </a:t>
            </a:r>
            <a:r>
              <a:rPr lang="zh-CN" sz="1800" b="0">
                <a:solidFill>
                  <a:srgbClr val="131B0C"/>
                </a:solidFill>
                <a:latin typeface="Times New Roman" panose="02020603050405020304" charset="0"/>
                <a:ea typeface="仿宋" panose="02010609060101010101" charset="-122"/>
                <a:cs typeface="Times New Roman" panose="02020603050405020304" charset="0"/>
              </a:rPr>
              <a:t> OUT   DX，AL       </a:t>
            </a:r>
            <a:r>
              <a:rPr lang="zh-CN" sz="1800" b="0">
                <a:solidFill>
                  <a:srgbClr val="730372"/>
                </a:solidFill>
                <a:latin typeface="Times New Roman" panose="02020603050405020304" charset="0"/>
                <a:ea typeface="仿宋" panose="02010609060101010101" charset="-122"/>
                <a:cs typeface="Times New Roman" panose="02020603050405020304" charset="0"/>
              </a:rPr>
              <a:t>                               ; 启动A/D转换过程            </a:t>
            </a:r>
            <a:r>
              <a:rPr lang="zh-CN" sz="1800" b="0">
                <a:solidFill>
                  <a:srgbClr val="131B0C"/>
                </a:solidFill>
                <a:latin typeface="Times New Roman" panose="02020603050405020304" charset="0"/>
                <a:ea typeface="仿宋" panose="02010609060101010101" charset="-122"/>
                <a:cs typeface="Times New Roman" panose="02020603050405020304" charset="0"/>
              </a:rPr>
              <a:t>  CALL  DELAY   </a:t>
            </a:r>
            <a:r>
              <a:rPr lang="zh-CN" sz="1800" b="0">
                <a:solidFill>
                  <a:srgbClr val="730372"/>
                </a:solidFill>
                <a:latin typeface="Times New Roman" panose="02020603050405020304" charset="0"/>
                <a:ea typeface="仿宋" panose="02010609060101010101" charset="-122"/>
                <a:cs typeface="Times New Roman" panose="02020603050405020304" charset="0"/>
              </a:rPr>
              <a:t>                                    ; 调用延时子程序              </a:t>
            </a:r>
            <a:r>
              <a:rPr lang="zh-CN" sz="1800" b="0">
                <a:solidFill>
                  <a:srgbClr val="131B0C"/>
                </a:solidFill>
                <a:latin typeface="Times New Roman" panose="02020603050405020304" charset="0"/>
                <a:ea typeface="仿宋" panose="02010609060101010101" charset="-122"/>
                <a:cs typeface="Times New Roman" panose="02020603050405020304" charset="0"/>
              </a:rPr>
              <a:t>IN    AL，DX   </a:t>
            </a:r>
            <a:r>
              <a:rPr lang="zh-CN" sz="1800" b="0">
                <a:solidFill>
                  <a:srgbClr val="730372"/>
                </a:solidFill>
                <a:latin typeface="Times New Roman" panose="02020603050405020304" charset="0"/>
                <a:ea typeface="仿宋" panose="02010609060101010101" charset="-122"/>
                <a:cs typeface="Times New Roman" panose="02020603050405020304" charset="0"/>
              </a:rPr>
              <a:t>                                      ; 读取转换后数据</a:t>
            </a:r>
            <a:endParaRPr lang="zh-CN" altLang="en-US" sz="1800" b="0">
              <a:solidFill>
                <a:srgbClr val="730372"/>
              </a:solidFill>
              <a:latin typeface="Times New Roman" panose="02020603050405020304" charset="0"/>
              <a:ea typeface="仿宋" panose="02010609060101010101" charset="-122"/>
              <a:cs typeface="Times New Roman" panose="0202060305040502030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8450" y="1535430"/>
            <a:ext cx="8803640" cy="2082165"/>
          </a:xfrm>
          <a:prstGeom prst="rect">
            <a:avLst/>
          </a:prstGeom>
        </p:spPr>
        <p:txBody>
          <a:bodyPr vert="horz" rtlCol="0">
            <a:normAutofit/>
          </a:bodyPr>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(2) ADC 0809应用举例。</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假设：</a:t>
            </a:r>
            <a:r>
              <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有8路外部模拟输入信号，现对它们进行一次循环采样并监控每一通</a:t>
            </a:r>
            <a:endPar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            道数字量的输出值不超过0F0H，否则就紧急处理。系统连接示意图</a:t>
            </a:r>
            <a:endPar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            如图</a:t>
            </a:r>
            <a:r>
              <a:rPr lang="en-US" altLang="zh-CN"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8.54</a:t>
            </a:r>
            <a:r>
              <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rPr>
              <a:t>所示</a:t>
            </a:r>
            <a:endParaRPr lang="zh-CN" altLang="en-US" sz="1800" kern="0">
              <a:solidFill>
                <a:srgbClr val="730372"/>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pic>
        <p:nvPicPr>
          <p:cNvPr id="2" name="图片 70" descr="7t58"/>
          <p:cNvPicPr>
            <a:picLocks noChangeAspect="1"/>
          </p:cNvPicPr>
          <p:nvPr/>
        </p:nvPicPr>
        <p:blipFill>
          <a:blip r:embed="rId1"/>
          <a:stretch>
            <a:fillRect/>
          </a:stretch>
        </p:blipFill>
        <p:spPr>
          <a:xfrm>
            <a:off x="1086485" y="3435350"/>
            <a:ext cx="6515735" cy="2700020"/>
          </a:xfrm>
          <a:prstGeom prst="rect">
            <a:avLst/>
          </a:prstGeom>
          <a:noFill/>
          <a:ln w="9525">
            <a:noFill/>
          </a:ln>
        </p:spPr>
      </p:pic>
      <p:sp>
        <p:nvSpPr>
          <p:cNvPr id="3" name="文本框 2"/>
          <p:cNvSpPr txBox="1"/>
          <p:nvPr/>
        </p:nvSpPr>
        <p:spPr>
          <a:xfrm>
            <a:off x="1532255" y="620331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8.54  ADC 0809</a:t>
            </a:r>
            <a:r>
              <a:rPr lang="zh-CN" sz="1400" b="1">
                <a:solidFill>
                  <a:srgbClr val="00349E"/>
                </a:solidFill>
                <a:ea typeface="宋体" panose="02010600030101010101" pitchFamily="2" charset="-122"/>
              </a:rPr>
              <a:t>与系统总线的连接</a:t>
            </a:r>
            <a:endParaRPr lang="zh-CN" altLang="en-US" sz="1400" b="1">
              <a:solidFill>
                <a:srgbClr val="00349E"/>
              </a:solidFill>
              <a:ea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
        <p:nvSpPr>
          <p:cNvPr id="101" name="文本框 100"/>
          <p:cNvSpPr txBox="1"/>
          <p:nvPr/>
        </p:nvSpPr>
        <p:spPr>
          <a:xfrm>
            <a:off x="298450" y="1535430"/>
            <a:ext cx="8321040" cy="4859020"/>
          </a:xfrm>
          <a:prstGeom prst="rect">
            <a:avLst/>
          </a:prstGeom>
          <a:noFill/>
          <a:ln w="9525">
            <a:noFill/>
          </a:ln>
        </p:spPr>
        <p:txBody>
          <a:bodyPr wrap="square">
            <a:spAutoFit/>
          </a:bodyPr>
          <a:p>
            <a:pPr marL="0" indent="254000" eaLnBrk="1" latinLnBrk="0" hangingPunct="1">
              <a:lnSpc>
                <a:spcPts val="2860"/>
              </a:lnSpc>
            </a:pPr>
            <a:r>
              <a:rPr lang="zh-CN" sz="1800" b="1">
                <a:solidFill>
                  <a:srgbClr val="730372"/>
                </a:solidFill>
                <a:latin typeface="Times New Roman" panose="02020603050405020304" charset="0"/>
                <a:ea typeface="宋体" panose="02010600030101010101" pitchFamily="2" charset="-122"/>
                <a:cs typeface="Times New Roman" panose="02020603050405020304" charset="0"/>
              </a:rPr>
              <a:t>主程序</a:t>
            </a:r>
            <a:r>
              <a:rPr lang="en-US" sz="1800" b="1">
                <a:solidFill>
                  <a:srgbClr val="730372"/>
                </a:solidFill>
                <a:latin typeface="Times New Roman" panose="02020603050405020304" charset="0"/>
                <a:cs typeface="Times New Roman" panose="02020603050405020304" charset="0"/>
              </a:rPr>
              <a:t>: </a:t>
            </a:r>
            <a:endParaRPr lang="en-US" sz="1800" b="1">
              <a:solidFill>
                <a:srgbClr val="000000"/>
              </a:solidFill>
              <a:latin typeface="Times New Roman" panose="02020603050405020304" charset="0"/>
              <a:cs typeface="Times New Roman" panose="02020603050405020304" charset="0"/>
            </a:endParaRPr>
          </a:p>
          <a:p>
            <a:pPr marL="0" indent="254000" eaLnBrk="1" latinLnBrk="0" hangingPunct="1">
              <a:lnSpc>
                <a:spcPts val="2860"/>
              </a:lnSpc>
            </a:pPr>
            <a:r>
              <a:rPr lang="en-US" sz="1800" b="0">
                <a:solidFill>
                  <a:srgbClr val="000000"/>
                </a:solidFill>
                <a:latin typeface="Times New Roman" panose="02020603050405020304" charset="0"/>
                <a:cs typeface="Times New Roman" panose="02020603050405020304" charset="0"/>
              </a:rPr>
              <a:t>                          …</a:t>
            </a:r>
            <a:r>
              <a:rPr lang="zh-CN" sz="1800" b="0">
                <a:solidFill>
                  <a:srgbClr val="000000"/>
                </a:solidFill>
                <a:latin typeface="Times New Roman" panose="02020603050405020304" charset="0"/>
                <a:ea typeface="仿宋" panose="02010609060101010101" charset="-122"/>
                <a:cs typeface="Times New Roman" panose="02020603050405020304" charset="0"/>
              </a:rPr>
              <a:t>                </a:t>
            </a:r>
            <a:r>
              <a:rPr lang="zh-CN" sz="2000" b="0">
                <a:solidFill>
                  <a:srgbClr val="000000"/>
                </a:solidFill>
                <a:latin typeface="Times New Roman" panose="02020603050405020304" charset="0"/>
                <a:ea typeface="仿宋" panose="02010609060101010101" charset="-122"/>
                <a:cs typeface="Times New Roman" panose="02020603050405020304" charset="0"/>
              </a:rPr>
              <a:t>MOV   CX，8                             </a:t>
            </a:r>
            <a:r>
              <a:rPr lang="zh-CN" sz="2000" b="0">
                <a:solidFill>
                  <a:srgbClr val="00349E"/>
                </a:solidFill>
                <a:latin typeface="Times New Roman" panose="02020603050405020304" charset="0"/>
                <a:ea typeface="仿宋" panose="02010609060101010101" charset="-122"/>
                <a:cs typeface="Times New Roman" panose="02020603050405020304" charset="0"/>
              </a:rPr>
              <a:t>  ; 一次循环采样，共8个通道</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               MOV   DX，380H                       </a:t>
            </a:r>
            <a:r>
              <a:rPr lang="zh-CN" sz="2000" b="0">
                <a:solidFill>
                  <a:srgbClr val="00349E"/>
                </a:solidFill>
                <a:latin typeface="Times New Roman" panose="02020603050405020304" charset="0"/>
                <a:ea typeface="仿宋" panose="02010609060101010101" charset="-122"/>
                <a:cs typeface="Times New Roman" panose="02020603050405020304" charset="0"/>
              </a:rPr>
              <a:t>; 设置A/D接口地址</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               MOV   AL，0                            </a:t>
            </a:r>
            <a:r>
              <a:rPr lang="zh-CN" sz="2000" b="0">
                <a:solidFill>
                  <a:srgbClr val="00349E"/>
                </a:solidFill>
                <a:latin typeface="Times New Roman" panose="02020603050405020304" charset="0"/>
                <a:ea typeface="仿宋" panose="02010609060101010101" charset="-122"/>
                <a:cs typeface="Times New Roman" panose="02020603050405020304" charset="0"/>
              </a:rPr>
              <a:t>  ; 为第一次监测置初值</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AGAIN: OUT   DX，AL            </a:t>
            </a:r>
            <a:r>
              <a:rPr lang="zh-CN" sz="2000" b="0">
                <a:solidFill>
                  <a:srgbClr val="00349E"/>
                </a:solidFill>
                <a:latin typeface="Times New Roman" panose="02020603050405020304" charset="0"/>
                <a:ea typeface="仿宋" panose="02010609060101010101" charset="-122"/>
                <a:cs typeface="Times New Roman" panose="02020603050405020304" charset="0"/>
              </a:rPr>
              <a:t>; 送START启动转换，并锁定模拟输入地址</a:t>
            </a:r>
            <a:r>
              <a:rPr lang="zh-CN" sz="2000" b="0">
                <a:solidFill>
                  <a:srgbClr val="000000"/>
                </a:solidFill>
                <a:latin typeface="Times New Roman" panose="02020603050405020304" charset="0"/>
                <a:ea typeface="仿宋" panose="02010609060101010101" charset="-122"/>
                <a:cs typeface="Times New Roman" panose="02020603050405020304" charset="0"/>
              </a:rPr>
              <a:t>               HLT                                             </a:t>
            </a:r>
            <a:r>
              <a:rPr lang="zh-CN" sz="2000" b="0">
                <a:solidFill>
                  <a:srgbClr val="00349E"/>
                </a:solidFill>
                <a:latin typeface="Times New Roman" panose="02020603050405020304" charset="0"/>
                <a:ea typeface="仿宋" panose="02010609060101010101" charset="-122"/>
                <a:cs typeface="Times New Roman" panose="02020603050405020304" charset="0"/>
              </a:rPr>
              <a:t> ; 暂停，等待中断，即EOC变高</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               CMP   AL，0F0H                      </a:t>
            </a:r>
            <a:r>
              <a:rPr lang="zh-CN" sz="2000" b="0">
                <a:solidFill>
                  <a:srgbClr val="00349E"/>
                </a:solidFill>
                <a:latin typeface="Times New Roman" panose="02020603050405020304" charset="0"/>
                <a:ea typeface="仿宋" panose="02010609060101010101" charset="-122"/>
                <a:cs typeface="Times New Roman" panose="02020603050405020304" charset="0"/>
              </a:rPr>
              <a:t> ; 模拟值与0F0H比较</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               JA    OVER                                 ;</a:t>
            </a:r>
            <a:r>
              <a:rPr lang="zh-CN" sz="2000" b="0">
                <a:solidFill>
                  <a:srgbClr val="00349E"/>
                </a:solidFill>
                <a:latin typeface="Times New Roman" panose="02020603050405020304" charset="0"/>
                <a:ea typeface="仿宋" panose="02010609060101010101" charset="-122"/>
                <a:cs typeface="Times New Roman" panose="02020603050405020304" charset="0"/>
              </a:rPr>
              <a:t> 超限，转移到OVER</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               INC   DX                                    </a:t>
            </a:r>
            <a:r>
              <a:rPr lang="zh-CN" sz="2000" b="0">
                <a:solidFill>
                  <a:srgbClr val="00349E"/>
                </a:solidFill>
                <a:latin typeface="Times New Roman" panose="02020603050405020304" charset="0"/>
                <a:ea typeface="仿宋" panose="02010609060101010101" charset="-122"/>
                <a:cs typeface="Times New Roman" panose="02020603050405020304" charset="0"/>
              </a:rPr>
              <a:t> ; 为下一次检测准备地址</a:t>
            </a:r>
            <a:endParaRPr lang="zh-CN" sz="2000" b="0">
              <a:solidFill>
                <a:srgbClr val="00349E"/>
              </a:solidFill>
              <a:latin typeface="Times New Roman" panose="02020603050405020304" charset="0"/>
              <a:ea typeface="仿宋" panose="02010609060101010101" charset="-122"/>
              <a:cs typeface="Times New Roman" panose="02020603050405020304" charset="0"/>
            </a:endParaRPr>
          </a:p>
          <a:p>
            <a:pPr marL="0" indent="254000" eaLnBrk="1" latinLnBrk="0" hangingPunct="1">
              <a:lnSpc>
                <a:spcPts val="2860"/>
              </a:lnSpc>
            </a:pPr>
            <a:r>
              <a:rPr lang="zh-CN" sz="2000" b="0">
                <a:solidFill>
                  <a:srgbClr val="000000"/>
                </a:solidFill>
                <a:latin typeface="Times New Roman" panose="02020603050405020304" charset="0"/>
                <a:ea typeface="仿宋" panose="02010609060101010101" charset="-122"/>
                <a:cs typeface="Times New Roman" panose="02020603050405020304" charset="0"/>
              </a:rPr>
              <a:t>               LOOP  AGAIN                            </a:t>
            </a:r>
            <a:r>
              <a:rPr lang="zh-CN" sz="2000" b="0">
                <a:solidFill>
                  <a:srgbClr val="00349E"/>
                </a:solidFill>
                <a:latin typeface="Times New Roman" panose="02020603050405020304" charset="0"/>
                <a:ea typeface="仿宋" panose="02010609060101010101" charset="-122"/>
                <a:cs typeface="Times New Roman" panose="02020603050405020304" charset="0"/>
              </a:rPr>
              <a:t>; 中断返回后，开始采样下一通道</a:t>
            </a:r>
            <a:r>
              <a:rPr lang="en-US" sz="2000" b="0">
                <a:solidFill>
                  <a:srgbClr val="000000"/>
                </a:solidFill>
                <a:latin typeface="Times New Roman" panose="02020603050405020304" charset="0"/>
                <a:cs typeface="Times New Roman" panose="02020603050405020304" charset="0"/>
              </a:rPr>
              <a:t>                    …   OVER: </a:t>
            </a:r>
            <a:endParaRPr lang="zh-CN" altLang="en-US" sz="2000">
              <a:latin typeface="Times New Roman" panose="02020603050405020304" charset="0"/>
              <a:cs typeface="Times New Roman" panose="0202060305040502030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84785" y="995045"/>
            <a:ext cx="4609465" cy="540385"/>
          </a:xfrm>
        </p:spPr>
        <p:txBody>
          <a:bodyPr/>
          <a:p>
            <a:pPr lvl="0" algn="l" latinLnBrk="0">
              <a:lnSpc>
                <a:spcPct val="100000"/>
              </a:lnSpc>
              <a:spcBef>
                <a:spcPts val="0"/>
              </a:spcBef>
            </a:pPr>
            <a:r>
              <a:rPr lang="en-US" altLang="zh-CN">
                <a:sym typeface="+mn-ea"/>
              </a:rPr>
              <a:t>8.4  模拟I/O接口</a:t>
            </a:r>
            <a:endParaRPr lang="en-US" altLang="zh-CN">
              <a:sym typeface="+mn-ea"/>
            </a:endParaRPr>
          </a:p>
        </p:txBody>
      </p:sp>
      <p:sp>
        <p:nvSpPr>
          <p:cNvPr id="101" name="文本框 100"/>
          <p:cNvSpPr txBox="1"/>
          <p:nvPr/>
        </p:nvSpPr>
        <p:spPr>
          <a:xfrm>
            <a:off x="411480" y="1654175"/>
            <a:ext cx="8321040" cy="2052955"/>
          </a:xfrm>
          <a:prstGeom prst="rect">
            <a:avLst/>
          </a:prstGeom>
          <a:noFill/>
          <a:ln w="9525">
            <a:noFill/>
          </a:ln>
        </p:spPr>
        <p:txBody>
          <a:bodyPr wrap="square">
            <a:spAutoFit/>
          </a:bodyPr>
          <a:p>
            <a:pPr marL="0" indent="254000" eaLnBrk="1" latinLnBrk="0" hangingPunct="1">
              <a:lnSpc>
                <a:spcPts val="3060"/>
              </a:lnSpc>
            </a:pPr>
            <a:r>
              <a:rPr sz="2000" b="1">
                <a:solidFill>
                  <a:srgbClr val="730372"/>
                </a:solidFill>
                <a:latin typeface="Times New Roman" panose="02020603050405020304" charset="0"/>
                <a:cs typeface="Times New Roman" panose="02020603050405020304" charset="0"/>
              </a:rPr>
              <a:t>中断服务子程序:  </a:t>
            </a:r>
            <a:endParaRPr sz="2000" b="1">
              <a:solidFill>
                <a:srgbClr val="730372"/>
              </a:solidFill>
              <a:latin typeface="Times New Roman" panose="02020603050405020304" charset="0"/>
              <a:cs typeface="Times New Roman" panose="02020603050405020304" charset="0"/>
            </a:endParaRPr>
          </a:p>
          <a:p>
            <a:pPr marL="0" indent="254000" eaLnBrk="1" latinLnBrk="0" hangingPunct="1">
              <a:lnSpc>
                <a:spcPts val="3060"/>
              </a:lnSpc>
            </a:pPr>
            <a:r>
              <a:rPr sz="2000" b="1">
                <a:solidFill>
                  <a:srgbClr val="730372"/>
                </a:solidFill>
                <a:latin typeface="Times New Roman" panose="02020603050405020304" charset="0"/>
                <a:cs typeface="Times New Roman" panose="02020603050405020304" charset="0"/>
              </a:rPr>
              <a:t>       </a:t>
            </a:r>
            <a:r>
              <a:rPr sz="2000" b="1">
                <a:solidFill>
                  <a:srgbClr val="131B0C"/>
                </a:solidFill>
                <a:latin typeface="Times New Roman" panose="02020603050405020304" charset="0"/>
                <a:cs typeface="Times New Roman" panose="02020603050405020304" charset="0"/>
              </a:rPr>
              <a:t>…</a:t>
            </a:r>
            <a:endParaRPr sz="2000" b="1">
              <a:solidFill>
                <a:srgbClr val="131B0C"/>
              </a:solidFill>
              <a:latin typeface="Times New Roman" panose="02020603050405020304" charset="0"/>
              <a:cs typeface="Times New Roman" panose="02020603050405020304" charset="0"/>
            </a:endParaRPr>
          </a:p>
          <a:p>
            <a:pPr marL="0" indent="254000" eaLnBrk="1" latinLnBrk="0" hangingPunct="1">
              <a:lnSpc>
                <a:spcPts val="3060"/>
              </a:lnSpc>
            </a:pPr>
            <a:r>
              <a:rPr sz="2000" b="1">
                <a:solidFill>
                  <a:srgbClr val="131B0C"/>
                </a:solidFill>
                <a:latin typeface="Times New Roman" panose="02020603050405020304" charset="0"/>
                <a:cs typeface="Times New Roman" panose="02020603050405020304" charset="0"/>
              </a:rPr>
              <a:t>       IN   AL，DX        </a:t>
            </a:r>
            <a:r>
              <a:rPr sz="2000" b="1">
                <a:solidFill>
                  <a:srgbClr val="00349E"/>
                </a:solidFill>
                <a:latin typeface="Times New Roman" panose="02020603050405020304" charset="0"/>
                <a:cs typeface="Times New Roman" panose="02020603050405020304" charset="0"/>
              </a:rPr>
              <a:t>; 送输出允许OE信号，并输入数字量到AL中 </a:t>
            </a:r>
            <a:endParaRPr sz="2000" b="1">
              <a:solidFill>
                <a:srgbClr val="00349E"/>
              </a:solidFill>
              <a:latin typeface="Times New Roman" panose="02020603050405020304" charset="0"/>
              <a:cs typeface="Times New Roman" panose="02020603050405020304" charset="0"/>
            </a:endParaRPr>
          </a:p>
          <a:p>
            <a:pPr marL="0" indent="254000" eaLnBrk="1" latinLnBrk="0" hangingPunct="1">
              <a:lnSpc>
                <a:spcPts val="3060"/>
              </a:lnSpc>
            </a:pPr>
            <a:r>
              <a:rPr sz="2000" b="1">
                <a:solidFill>
                  <a:srgbClr val="131B0C"/>
                </a:solidFill>
                <a:latin typeface="Times New Roman" panose="02020603050405020304" charset="0"/>
                <a:cs typeface="Times New Roman" panose="02020603050405020304" charset="0"/>
              </a:rPr>
              <a:t>       …</a:t>
            </a:r>
            <a:endParaRPr sz="2000" b="1">
              <a:solidFill>
                <a:srgbClr val="131B0C"/>
              </a:solidFill>
              <a:latin typeface="Times New Roman" panose="02020603050405020304" charset="0"/>
              <a:cs typeface="Times New Roman" panose="02020603050405020304" charset="0"/>
            </a:endParaRPr>
          </a:p>
          <a:p>
            <a:pPr marL="0" indent="254000" eaLnBrk="1" latinLnBrk="0" hangingPunct="1">
              <a:lnSpc>
                <a:spcPts val="3060"/>
              </a:lnSpc>
            </a:pPr>
            <a:r>
              <a:rPr sz="2000" b="1">
                <a:solidFill>
                  <a:srgbClr val="131B0C"/>
                </a:solidFill>
                <a:latin typeface="Times New Roman" panose="02020603050405020304" charset="0"/>
                <a:cs typeface="Times New Roman" panose="02020603050405020304" charset="0"/>
              </a:rPr>
              <a:t>       IRET</a:t>
            </a:r>
            <a:endParaRPr sz="2000" b="1">
              <a:solidFill>
                <a:srgbClr val="131B0C"/>
              </a:solidFill>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87170"/>
            <a:ext cx="5490210" cy="4801870"/>
          </a:xfrm>
        </p:spPr>
        <p:txBody>
          <a:bodyPr/>
          <a:p>
            <a:pPr latinLnBrk="0">
              <a:lnSpc>
                <a:spcPts val="3500"/>
              </a:lnSpc>
              <a:spcBef>
                <a:spcPts val="0"/>
              </a:spcBef>
            </a:pPr>
            <a:r>
              <a:rPr lang="zh-CN" altLang="en-US" sz="2000"/>
              <a:t>2. 8255的引脚功能</a:t>
            </a:r>
            <a:endParaRPr lang="zh-CN" altLang="en-US" sz="2000"/>
          </a:p>
          <a:p>
            <a:pPr latinLnBrk="0">
              <a:lnSpc>
                <a:spcPts val="3500"/>
              </a:lnSpc>
              <a:spcBef>
                <a:spcPts val="0"/>
              </a:spcBef>
            </a:pPr>
            <a:r>
              <a:rPr lang="zh-CN" altLang="en-US" sz="2000"/>
              <a:t>8255芯片有40根引脚，如图8.3所示。</a:t>
            </a:r>
            <a:endParaRPr lang="zh-CN" altLang="en-US" sz="2000"/>
          </a:p>
          <a:p>
            <a:pPr latinLnBrk="0">
              <a:lnSpc>
                <a:spcPts val="3000"/>
              </a:lnSpc>
              <a:spcBef>
                <a:spcPts val="0"/>
              </a:spcBef>
            </a:pPr>
            <a:r>
              <a:rPr lang="zh-CN" altLang="en-US" sz="1800">
                <a:latin typeface="Times New Roman" panose="02020603050405020304" charset="0"/>
                <a:cs typeface="Times New Roman" panose="02020603050405020304" charset="0"/>
              </a:rPr>
              <a:t>PA</a:t>
            </a:r>
            <a:r>
              <a:rPr lang="zh-CN" altLang="en-US" sz="1800" baseline="-25000">
                <a:latin typeface="Times New Roman" panose="02020603050405020304" charset="0"/>
                <a:cs typeface="Times New Roman" panose="02020603050405020304" charset="0"/>
              </a:rPr>
              <a:t>7</a:t>
            </a:r>
            <a:r>
              <a:rPr lang="zh-CN" altLang="en-US" sz="1800">
                <a:latin typeface="Times New Roman" panose="02020603050405020304" charset="0"/>
                <a:cs typeface="Times New Roman" panose="02020603050405020304" charset="0"/>
              </a:rPr>
              <a:t>～PA</a:t>
            </a:r>
            <a:r>
              <a:rPr lang="zh-CN" altLang="en-US" sz="1800" baseline="-25000">
                <a:latin typeface="Times New Roman" panose="02020603050405020304" charset="0"/>
                <a:cs typeface="Times New Roman" panose="02020603050405020304" charset="0"/>
              </a:rPr>
              <a:t>0</a:t>
            </a:r>
            <a:r>
              <a:rPr lang="zh-CN" altLang="en-US" sz="1800">
                <a:latin typeface="Times New Roman" panose="02020603050405020304" charset="0"/>
                <a:cs typeface="Times New Roman" panose="02020603050405020304" charset="0"/>
              </a:rPr>
              <a:t>(</a:t>
            </a:r>
            <a:r>
              <a:rPr lang="zh-CN" altLang="en-US" sz="1800">
                <a:solidFill>
                  <a:srgbClr val="FF0000"/>
                </a:solidFill>
                <a:latin typeface="Times New Roman" panose="02020603050405020304" charset="0"/>
                <a:cs typeface="Times New Roman" panose="02020603050405020304" charset="0"/>
              </a:rPr>
              <a:t>输入/输出、三态</a:t>
            </a:r>
            <a:r>
              <a:rPr lang="zh-CN" altLang="en-US" sz="1800">
                <a:latin typeface="Times New Roman" panose="02020603050405020304" charset="0"/>
                <a:cs typeface="Times New Roman" panose="02020603050405020304" charset="0"/>
              </a:rPr>
              <a:t>): A口的8根输入/输出信号</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线。可用软件编程决定这8条线是工作于输</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入、输出还是双向方式。</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PB</a:t>
            </a:r>
            <a:r>
              <a:rPr lang="zh-CN" altLang="en-US" sz="1800" baseline="-25000">
                <a:latin typeface="Times New Roman" panose="02020603050405020304" charset="0"/>
                <a:cs typeface="Times New Roman" panose="02020603050405020304" charset="0"/>
              </a:rPr>
              <a:t>7</a:t>
            </a:r>
            <a:r>
              <a:rPr lang="zh-CN" altLang="en-US" sz="1800">
                <a:latin typeface="Times New Roman" panose="02020603050405020304" charset="0"/>
                <a:cs typeface="Times New Roman" panose="02020603050405020304" charset="0"/>
              </a:rPr>
              <a:t>～PB</a:t>
            </a:r>
            <a:r>
              <a:rPr lang="zh-CN" altLang="en-US" sz="1800" baseline="-25000">
                <a:latin typeface="Times New Roman" panose="02020603050405020304" charset="0"/>
                <a:cs typeface="Times New Roman" panose="02020603050405020304" charset="0"/>
              </a:rPr>
              <a:t>0</a:t>
            </a:r>
            <a:r>
              <a:rPr lang="zh-CN" altLang="en-US" sz="1800">
                <a:latin typeface="Times New Roman" panose="02020603050405020304" charset="0"/>
                <a:cs typeface="Times New Roman" panose="02020603050405020304" charset="0"/>
              </a:rPr>
              <a:t>(</a:t>
            </a:r>
            <a:r>
              <a:rPr lang="zh-CN" altLang="en-US" sz="1800">
                <a:solidFill>
                  <a:srgbClr val="FF0000"/>
                </a:solidFill>
                <a:latin typeface="Times New Roman" panose="02020603050405020304" charset="0"/>
                <a:cs typeface="Times New Roman" panose="02020603050405020304" charset="0"/>
              </a:rPr>
              <a:t>输入/输出、三态</a:t>
            </a:r>
            <a:r>
              <a:rPr lang="zh-CN" altLang="en-US" sz="1800">
                <a:latin typeface="Times New Roman" panose="02020603050405020304" charset="0"/>
                <a:cs typeface="Times New Roman" panose="02020603050405020304" charset="0"/>
              </a:rPr>
              <a:t>): B口的8根输入/输出信号</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线。可用软件编程指定这8条线作输入还是</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输出。</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PC</a:t>
            </a:r>
            <a:r>
              <a:rPr lang="zh-CN" altLang="en-US" sz="1800" baseline="-25000">
                <a:latin typeface="Times New Roman" panose="02020603050405020304" charset="0"/>
                <a:cs typeface="Times New Roman" panose="02020603050405020304" charset="0"/>
              </a:rPr>
              <a:t>7</a:t>
            </a:r>
            <a:r>
              <a:rPr lang="zh-CN" altLang="en-US" sz="1800">
                <a:latin typeface="Times New Roman" panose="02020603050405020304" charset="0"/>
                <a:cs typeface="Times New Roman" panose="02020603050405020304" charset="0"/>
              </a:rPr>
              <a:t>～PC</a:t>
            </a:r>
            <a:r>
              <a:rPr lang="zh-CN" altLang="en-US" sz="1800" baseline="-25000">
                <a:latin typeface="Times New Roman" panose="02020603050405020304" charset="0"/>
                <a:cs typeface="Times New Roman" panose="02020603050405020304" charset="0"/>
              </a:rPr>
              <a:t>0</a:t>
            </a:r>
            <a:r>
              <a:rPr lang="zh-CN" altLang="en-US" sz="1800">
                <a:latin typeface="Times New Roman" panose="02020603050405020304" charset="0"/>
                <a:cs typeface="Times New Roman" panose="02020603050405020304" charset="0"/>
              </a:rPr>
              <a:t>(</a:t>
            </a:r>
            <a:r>
              <a:rPr lang="zh-CN" altLang="en-US" sz="1800">
                <a:solidFill>
                  <a:srgbClr val="FF0000"/>
                </a:solidFill>
                <a:latin typeface="Times New Roman" panose="02020603050405020304" charset="0"/>
                <a:cs typeface="Times New Roman" panose="02020603050405020304" charset="0"/>
              </a:rPr>
              <a:t>输入/输出、三态</a:t>
            </a:r>
            <a:r>
              <a:rPr lang="zh-CN" altLang="en-US" sz="1800">
                <a:latin typeface="Times New Roman" panose="02020603050405020304" charset="0"/>
                <a:cs typeface="Times New Roman" panose="02020603050405020304" charset="0"/>
              </a:rPr>
              <a:t>): C口的8根输入/输出信号</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线。根据其设定的工作方式可作输入或输出</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线使用，也可用作控制信号的输出或状态信</a:t>
            </a:r>
            <a:endParaRPr lang="zh-CN" altLang="en-US" sz="1800">
              <a:latin typeface="Times New Roman" panose="02020603050405020304" charset="0"/>
              <a:cs typeface="Times New Roman" panose="02020603050405020304" charset="0"/>
            </a:endParaRPr>
          </a:p>
          <a:p>
            <a:pPr latinLnBrk="0">
              <a:lnSpc>
                <a:spcPts val="3000"/>
              </a:lnSpc>
              <a:spcBef>
                <a:spcPts val="0"/>
              </a:spcBef>
            </a:pPr>
            <a:r>
              <a:rPr lang="zh-CN" altLang="en-US" sz="1800">
                <a:latin typeface="Times New Roman" panose="02020603050405020304" charset="0"/>
                <a:cs typeface="Times New Roman" panose="02020603050405020304" charset="0"/>
              </a:rPr>
              <a:t>              号的输入。</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3" descr="7t3"/>
          <p:cNvPicPr>
            <a:picLocks noChangeAspect="1"/>
          </p:cNvPicPr>
          <p:nvPr/>
        </p:nvPicPr>
        <p:blipFill>
          <a:blip r:embed="rId1"/>
          <a:stretch>
            <a:fillRect/>
          </a:stretch>
        </p:blipFill>
        <p:spPr>
          <a:xfrm>
            <a:off x="5788660" y="1400810"/>
            <a:ext cx="2897505" cy="4581525"/>
          </a:xfrm>
          <a:prstGeom prst="rect">
            <a:avLst/>
          </a:prstGeom>
          <a:noFill/>
          <a:ln w="9525">
            <a:noFill/>
          </a:ln>
        </p:spPr>
      </p:pic>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
        <p:nvSpPr>
          <p:cNvPr id="100" name="文本框 99"/>
          <p:cNvSpPr txBox="1"/>
          <p:nvPr/>
        </p:nvSpPr>
        <p:spPr>
          <a:xfrm>
            <a:off x="6054090" y="5982335"/>
            <a:ext cx="236601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8.3  8255</a:t>
            </a:r>
            <a:r>
              <a:rPr lang="zh-CN" sz="1400" b="1">
                <a:solidFill>
                  <a:srgbClr val="000000"/>
                </a:solidFill>
                <a:ea typeface="宋体" panose="02010600030101010101" pitchFamily="2" charset="-122"/>
              </a:rPr>
              <a:t>的外部引脚</a:t>
            </a:r>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pic>
        <p:nvPicPr>
          <p:cNvPr id="2" name="图片 3" descr="7t3"/>
          <p:cNvPicPr>
            <a:picLocks noChangeAspect="1"/>
          </p:cNvPicPr>
          <p:nvPr/>
        </p:nvPicPr>
        <p:blipFill>
          <a:blip r:embed="rId1"/>
          <a:stretch>
            <a:fillRect/>
          </a:stretch>
        </p:blipFill>
        <p:spPr>
          <a:xfrm>
            <a:off x="5788660" y="1366520"/>
            <a:ext cx="2897505" cy="4615815"/>
          </a:xfrm>
          <a:prstGeom prst="rect">
            <a:avLst/>
          </a:prstGeom>
          <a:noFill/>
          <a:ln w="9525">
            <a:noFill/>
          </a:ln>
        </p:spPr>
      </p:pic>
      <p:sp>
        <p:nvSpPr>
          <p:cNvPr id="4" name="内容占位符 3"/>
          <p:cNvSpPr>
            <a:spLocks noGrp="1"/>
          </p:cNvSpPr>
          <p:nvPr>
            <p:ph idx="1"/>
          </p:nvPr>
        </p:nvSpPr>
        <p:spPr>
          <a:xfrm>
            <a:off x="298450" y="1487170"/>
            <a:ext cx="5490210" cy="4678045"/>
          </a:xfrm>
        </p:spPr>
        <p:txBody>
          <a:bodyPr/>
          <a:p>
            <a:pPr latinLnBrk="0">
              <a:lnSpc>
                <a:spcPts val="3500"/>
              </a:lnSpc>
              <a:spcBef>
                <a:spcPts val="0"/>
              </a:spcBef>
            </a:pPr>
            <a:r>
              <a:rPr lang="zh-CN" altLang="en-US" sz="1800"/>
              <a:t>D</a:t>
            </a:r>
            <a:r>
              <a:rPr lang="zh-CN" altLang="en-US" sz="1800" baseline="-25000"/>
              <a:t>7</a:t>
            </a:r>
            <a:r>
              <a:rPr lang="zh-CN" altLang="en-US" sz="1800"/>
              <a:t>～D</a:t>
            </a:r>
            <a:r>
              <a:rPr lang="zh-CN" altLang="en-US" sz="1800" baseline="-25000"/>
              <a:t>0</a:t>
            </a:r>
            <a:r>
              <a:rPr lang="zh-CN" altLang="en-US" sz="1800"/>
              <a:t>(</a:t>
            </a:r>
            <a:r>
              <a:rPr lang="zh-CN" altLang="en-US" sz="1800">
                <a:solidFill>
                  <a:srgbClr val="FF0000"/>
                </a:solidFill>
              </a:rPr>
              <a:t>输入/输出、三态</a:t>
            </a:r>
            <a:r>
              <a:rPr lang="zh-CN" altLang="en-US" sz="1800"/>
              <a:t>): 双向三态数据线，用来传</a:t>
            </a:r>
            <a:endParaRPr lang="zh-CN" altLang="en-US" sz="1800"/>
          </a:p>
          <a:p>
            <a:pPr latinLnBrk="0">
              <a:lnSpc>
                <a:spcPts val="3500"/>
              </a:lnSpc>
              <a:spcBef>
                <a:spcPts val="0"/>
              </a:spcBef>
            </a:pPr>
            <a:r>
              <a:rPr lang="zh-CN" altLang="en-US" sz="1800"/>
              <a:t>            送数据、控制字和状态字等信息。直接与系</a:t>
            </a:r>
            <a:endParaRPr lang="zh-CN" altLang="en-US" sz="1800"/>
          </a:p>
          <a:p>
            <a:pPr latinLnBrk="0">
              <a:lnSpc>
                <a:spcPts val="3500"/>
              </a:lnSpc>
              <a:spcBef>
                <a:spcPts val="0"/>
              </a:spcBef>
            </a:pPr>
            <a:r>
              <a:rPr lang="zh-CN" altLang="en-US" sz="1800"/>
              <a:t>             统数据总线相连。</a:t>
            </a:r>
            <a:endParaRPr lang="zh-CN" altLang="en-US" sz="1800"/>
          </a:p>
          <a:p>
            <a:pPr latinLnBrk="0">
              <a:lnSpc>
                <a:spcPts val="3500"/>
              </a:lnSpc>
              <a:spcBef>
                <a:spcPts val="0"/>
              </a:spcBef>
            </a:pPr>
            <a:r>
              <a:rPr lang="en-US" altLang="zh-CN" sz="1800"/>
              <a:t>RESET</a:t>
            </a:r>
            <a:r>
              <a:rPr lang="zh-CN" altLang="en-US" sz="1800"/>
              <a:t>(</a:t>
            </a:r>
            <a:r>
              <a:rPr lang="zh-CN" altLang="en-US" sz="1800">
                <a:solidFill>
                  <a:srgbClr val="FF0000"/>
                </a:solidFill>
              </a:rPr>
              <a:t>输入</a:t>
            </a:r>
            <a:r>
              <a:rPr lang="zh-CN" altLang="en-US" sz="1800"/>
              <a:t>): 复位信号，高电平有效。当它有效时，</a:t>
            </a:r>
            <a:endParaRPr lang="zh-CN" altLang="en-US" sz="1800"/>
          </a:p>
          <a:p>
            <a:pPr latinLnBrk="0">
              <a:lnSpc>
                <a:spcPts val="3500"/>
              </a:lnSpc>
              <a:spcBef>
                <a:spcPts val="0"/>
              </a:spcBef>
            </a:pPr>
            <a:r>
              <a:rPr lang="zh-CN" altLang="en-US" sz="1800"/>
              <a:t>            所有寄存器，包括控制寄存器的内容全部清</a:t>
            </a:r>
            <a:endParaRPr lang="zh-CN" altLang="en-US" sz="1800"/>
          </a:p>
          <a:p>
            <a:pPr latinLnBrk="0">
              <a:lnSpc>
                <a:spcPts val="3500"/>
              </a:lnSpc>
              <a:spcBef>
                <a:spcPts val="0"/>
              </a:spcBef>
            </a:pPr>
            <a:r>
              <a:rPr lang="zh-CN" altLang="en-US" sz="1800"/>
              <a:t>            零，A口、B口、C口均被设定为输入方式。</a:t>
            </a:r>
            <a:endParaRPr lang="zh-CN" altLang="en-US" sz="1800"/>
          </a:p>
          <a:p>
            <a:pPr latinLnBrk="0">
              <a:lnSpc>
                <a:spcPts val="3500"/>
              </a:lnSpc>
              <a:spcBef>
                <a:spcPts val="0"/>
              </a:spcBef>
            </a:pPr>
            <a:r>
              <a:rPr lang="zh-CN" altLang="en-US" sz="1800"/>
              <a:t>A</a:t>
            </a:r>
            <a:r>
              <a:rPr lang="zh-CN" altLang="en-US" sz="1800" baseline="-25000"/>
              <a:t>1</a:t>
            </a:r>
            <a:r>
              <a:rPr lang="zh-CN" altLang="en-US" sz="1800"/>
              <a:t>、A</a:t>
            </a:r>
            <a:r>
              <a:rPr lang="zh-CN" altLang="en-US" sz="1800" baseline="-25000"/>
              <a:t>0</a:t>
            </a:r>
            <a:r>
              <a:rPr lang="zh-CN" altLang="en-US" sz="1800"/>
              <a:t>(</a:t>
            </a:r>
            <a:r>
              <a:rPr lang="zh-CN" altLang="en-US" sz="1800">
                <a:solidFill>
                  <a:srgbClr val="FF0000"/>
                </a:solidFill>
              </a:rPr>
              <a:t>输出</a:t>
            </a:r>
            <a:r>
              <a:rPr lang="zh-CN" altLang="en-US" sz="1800"/>
              <a:t>): 端口选择信号。8255内部共有4个端</a:t>
            </a:r>
            <a:endParaRPr lang="zh-CN" altLang="en-US" sz="1800"/>
          </a:p>
          <a:p>
            <a:pPr latinLnBrk="0">
              <a:lnSpc>
                <a:spcPts val="3500"/>
              </a:lnSpc>
              <a:spcBef>
                <a:spcPts val="0"/>
              </a:spcBef>
            </a:pPr>
            <a:r>
              <a:rPr lang="zh-CN" altLang="en-US" sz="1800"/>
              <a:t>          口，即3个数据端口(A口、B口、C口)和一个</a:t>
            </a:r>
            <a:endParaRPr lang="zh-CN" altLang="en-US" sz="1800"/>
          </a:p>
          <a:p>
            <a:pPr latinLnBrk="0">
              <a:lnSpc>
                <a:spcPts val="3500"/>
              </a:lnSpc>
              <a:spcBef>
                <a:spcPts val="0"/>
              </a:spcBef>
            </a:pPr>
            <a:r>
              <a:rPr lang="zh-CN" altLang="en-US" sz="1800"/>
              <a:t>          控制端口(控制寄存器)，它们可由程序寻址。</a:t>
            </a:r>
            <a:endParaRPr lang="zh-CN" altLang="en-US" sz="1800"/>
          </a:p>
          <a:p>
            <a:pPr latinLnBrk="0">
              <a:lnSpc>
                <a:spcPts val="3500"/>
              </a:lnSpc>
              <a:spcBef>
                <a:spcPts val="0"/>
              </a:spcBef>
            </a:pPr>
            <a:r>
              <a:rPr lang="zh-CN" altLang="en-US" sz="1800">
                <a:sym typeface="+mn-ea"/>
              </a:rPr>
              <a:t>          A</a:t>
            </a:r>
            <a:r>
              <a:rPr lang="zh-CN" altLang="en-US" sz="1800" baseline="-25000">
                <a:sym typeface="+mn-ea"/>
              </a:rPr>
              <a:t>1</a:t>
            </a:r>
            <a:r>
              <a:rPr lang="zh-CN" altLang="en-US" sz="1800">
                <a:sym typeface="+mn-ea"/>
              </a:rPr>
              <a:t>、A</a:t>
            </a:r>
            <a:r>
              <a:rPr lang="zh-CN" altLang="en-US" sz="1800" baseline="-25000">
                <a:sym typeface="+mn-ea"/>
              </a:rPr>
              <a:t>0</a:t>
            </a:r>
            <a:r>
              <a:rPr lang="zh-CN" altLang="en-US" sz="1800">
                <a:sym typeface="+mn-ea"/>
              </a:rPr>
              <a:t>通常与系统总线的低位地址线相连</a:t>
            </a:r>
            <a:endParaRPr lang="zh-CN" altLang="en-US" sz="1800"/>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
        <p:nvSpPr>
          <p:cNvPr id="100" name="文本框 99"/>
          <p:cNvSpPr txBox="1"/>
          <p:nvPr/>
        </p:nvSpPr>
        <p:spPr>
          <a:xfrm>
            <a:off x="6054090" y="5982335"/>
            <a:ext cx="236601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8.3  8255</a:t>
            </a:r>
            <a:r>
              <a:rPr lang="zh-CN" sz="1400" b="1">
                <a:solidFill>
                  <a:srgbClr val="000000"/>
                </a:solidFill>
                <a:ea typeface="宋体" panose="02010600030101010101" pitchFamily="2" charset="-122"/>
              </a:rPr>
              <a:t>的外部引脚</a:t>
            </a:r>
            <a:endParaRPr lang="zh-CN"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9890" y="1667510"/>
            <a:ext cx="4501515" cy="4758690"/>
          </a:xfrm>
        </p:spPr>
        <p:txBody>
          <a:bodyPr/>
          <a:p>
            <a:pPr latinLnBrk="0">
              <a:lnSpc>
                <a:spcPts val="4000"/>
              </a:lnSpc>
              <a:spcBef>
                <a:spcPts val="0"/>
              </a:spcBef>
            </a:pPr>
            <a:r>
              <a:rPr lang="en-US" altLang="zh-CN" sz="2000"/>
              <a:t>     </a:t>
            </a:r>
            <a:r>
              <a:rPr lang="zh-CN" altLang="en-US" sz="1800"/>
              <a:t>(</a:t>
            </a:r>
            <a:r>
              <a:rPr lang="zh-CN" altLang="en-US" sz="1800">
                <a:solidFill>
                  <a:srgbClr val="FF0000"/>
                </a:solidFill>
              </a:rPr>
              <a:t>输入</a:t>
            </a:r>
            <a:r>
              <a:rPr lang="zh-CN" altLang="en-US" sz="1800"/>
              <a:t>): 读信号，低电平有效。当它为低</a:t>
            </a:r>
            <a:endParaRPr lang="zh-CN" altLang="en-US" sz="1800"/>
          </a:p>
          <a:p>
            <a:pPr latinLnBrk="0">
              <a:lnSpc>
                <a:spcPts val="4000"/>
              </a:lnSpc>
              <a:spcBef>
                <a:spcPts val="0"/>
              </a:spcBef>
            </a:pPr>
            <a:r>
              <a:rPr lang="zh-CN" altLang="en-US" sz="1800"/>
              <a:t>       电平时，CPU从8255中读取数据或状</a:t>
            </a:r>
            <a:endParaRPr lang="zh-CN" altLang="en-US" sz="1800"/>
          </a:p>
          <a:p>
            <a:pPr latinLnBrk="0">
              <a:lnSpc>
                <a:spcPts val="4000"/>
              </a:lnSpc>
              <a:spcBef>
                <a:spcPts val="0"/>
              </a:spcBef>
            </a:pPr>
            <a:r>
              <a:rPr lang="zh-CN" altLang="en-US" sz="1800"/>
              <a:t>       态信息。通常接系统总线的      信号。</a:t>
            </a:r>
            <a:endParaRPr lang="zh-CN" altLang="en-US" sz="1800"/>
          </a:p>
          <a:p>
            <a:pPr latinLnBrk="0">
              <a:lnSpc>
                <a:spcPts val="4000"/>
              </a:lnSpc>
              <a:spcBef>
                <a:spcPts val="0"/>
              </a:spcBef>
            </a:pPr>
            <a:r>
              <a:rPr lang="zh-CN" altLang="en-US" sz="1800"/>
              <a:t>      (</a:t>
            </a:r>
            <a:r>
              <a:rPr lang="zh-CN" altLang="en-US" sz="1800">
                <a:solidFill>
                  <a:srgbClr val="FF0000"/>
                </a:solidFill>
              </a:rPr>
              <a:t>输入</a:t>
            </a:r>
            <a:r>
              <a:rPr lang="zh-CN" altLang="en-US" sz="1800"/>
              <a:t>): 写信号，低电平有效。当它为</a:t>
            </a:r>
            <a:endParaRPr lang="zh-CN" altLang="en-US" sz="1800"/>
          </a:p>
          <a:p>
            <a:pPr latinLnBrk="0">
              <a:lnSpc>
                <a:spcPts val="4000"/>
              </a:lnSpc>
              <a:spcBef>
                <a:spcPts val="0"/>
              </a:spcBef>
            </a:pPr>
            <a:r>
              <a:rPr lang="zh-CN" altLang="en-US" sz="1800"/>
              <a:t>       低电平时，CPU将数据或命令字写入</a:t>
            </a:r>
            <a:endParaRPr lang="zh-CN" altLang="en-US" sz="1800"/>
          </a:p>
          <a:p>
            <a:pPr latinLnBrk="0">
              <a:lnSpc>
                <a:spcPts val="4000"/>
              </a:lnSpc>
              <a:spcBef>
                <a:spcPts val="0"/>
              </a:spcBef>
            </a:pPr>
            <a:r>
              <a:rPr lang="zh-CN" altLang="en-US" sz="1800"/>
              <a:t>       8255。通常接系统总线的       信号。</a:t>
            </a:r>
            <a:endParaRPr lang="zh-CN" altLang="en-US" sz="1800"/>
          </a:p>
          <a:p>
            <a:pPr latinLnBrk="0">
              <a:lnSpc>
                <a:spcPts val="4000"/>
              </a:lnSpc>
              <a:spcBef>
                <a:spcPts val="0"/>
              </a:spcBef>
            </a:pPr>
            <a:r>
              <a:rPr lang="zh-CN" altLang="en-US" sz="1800"/>
              <a:t>     (</a:t>
            </a:r>
            <a:r>
              <a:rPr lang="zh-CN" altLang="en-US" sz="1800">
                <a:solidFill>
                  <a:srgbClr val="FF0000"/>
                </a:solidFill>
              </a:rPr>
              <a:t>输入</a:t>
            </a:r>
            <a:r>
              <a:rPr lang="zh-CN" altLang="en-US" sz="1800"/>
              <a:t>): 片选信号，低电平有效。当它为</a:t>
            </a:r>
            <a:endParaRPr lang="zh-CN" altLang="en-US" sz="1800"/>
          </a:p>
          <a:p>
            <a:pPr latinLnBrk="0">
              <a:lnSpc>
                <a:spcPts val="4000"/>
              </a:lnSpc>
              <a:spcBef>
                <a:spcPts val="0"/>
              </a:spcBef>
            </a:pPr>
            <a:r>
              <a:rPr lang="zh-CN" altLang="en-US" sz="1800"/>
              <a:t>      低电平时，选中8255芯片。通常由系</a:t>
            </a:r>
            <a:endParaRPr lang="zh-CN" altLang="en-US" sz="1800"/>
          </a:p>
          <a:p>
            <a:pPr latinLnBrk="0">
              <a:lnSpc>
                <a:spcPts val="4000"/>
              </a:lnSpc>
              <a:spcBef>
                <a:spcPts val="0"/>
              </a:spcBef>
            </a:pPr>
            <a:r>
              <a:rPr lang="zh-CN" altLang="en-US" sz="1800"/>
              <a:t>      统总线的高位地址线经译码得到。</a:t>
            </a:r>
            <a:endParaRPr lang="zh-CN" altLang="en-US" sz="1800"/>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4" name="对象 3"/>
          <p:cNvGraphicFramePr>
            <a:graphicFrameLocks noChangeAspect="1"/>
          </p:cNvGraphicFramePr>
          <p:nvPr/>
        </p:nvGraphicFramePr>
        <p:xfrm>
          <a:off x="464820" y="1858010"/>
          <a:ext cx="404495" cy="320040"/>
        </p:xfrm>
        <a:graphic>
          <a:graphicData uri="http://schemas.openxmlformats.org/presentationml/2006/ole">
            <mc:AlternateContent xmlns:mc="http://schemas.openxmlformats.org/markup-compatibility/2006">
              <mc:Choice xmlns:v="urn:schemas-microsoft-com:vml" Requires="v">
                <p:oleObj spid="_x0000_s6" name="" r:id="rId1" imgW="241300" imgH="190500" progId="Equation.KSEE3">
                  <p:embed/>
                </p:oleObj>
              </mc:Choice>
              <mc:Fallback>
                <p:oleObj name="" r:id="rId1" imgW="241300" imgH="190500" progId="Equation.KSEE3">
                  <p:embed/>
                  <p:pic>
                    <p:nvPicPr>
                      <p:cNvPr id="0" name="图片 5"/>
                      <p:cNvPicPr/>
                      <p:nvPr/>
                    </p:nvPicPr>
                    <p:blipFill>
                      <a:blip r:embed="rId2"/>
                      <a:stretch>
                        <a:fillRect/>
                      </a:stretch>
                    </p:blipFill>
                    <p:spPr>
                      <a:xfrm>
                        <a:off x="464820" y="1858010"/>
                        <a:ext cx="404495" cy="320040"/>
                      </a:xfrm>
                      <a:prstGeom prst="rect">
                        <a:avLst/>
                      </a:prstGeom>
                      <a:noFill/>
                      <a:ln w="38100">
                        <a:noFill/>
                        <a:miter/>
                      </a:ln>
                    </p:spPr>
                  </p:pic>
                </p:oleObj>
              </mc:Fallback>
            </mc:AlternateContent>
          </a:graphicData>
        </a:graphic>
      </p:graphicFrame>
      <p:graphicFrame>
        <p:nvGraphicFramePr>
          <p:cNvPr id="2" name="对象 -2147482614"/>
          <p:cNvGraphicFramePr>
            <a:graphicFrameLocks noChangeAspect="1"/>
          </p:cNvGraphicFramePr>
          <p:nvPr/>
        </p:nvGraphicFramePr>
        <p:xfrm>
          <a:off x="3688715" y="2887980"/>
          <a:ext cx="452755" cy="329565"/>
        </p:xfrm>
        <a:graphic>
          <a:graphicData uri="http://schemas.openxmlformats.org/presentationml/2006/ole">
            <mc:AlternateContent xmlns:mc="http://schemas.openxmlformats.org/markup-compatibility/2006">
              <mc:Choice xmlns:v="urn:schemas-microsoft-com:vml" Requires="v">
                <p:oleObj spid="_x0000_s7" name="" r:id="rId3" imgW="279400" imgH="203200" progId="Equation.KSEE3">
                  <p:embed/>
                </p:oleObj>
              </mc:Choice>
              <mc:Fallback>
                <p:oleObj name="" r:id="rId3" imgW="279400" imgH="203200" progId="Equation.KSEE3">
                  <p:embed/>
                  <p:pic>
                    <p:nvPicPr>
                      <p:cNvPr id="0" name="图片 6"/>
                      <p:cNvPicPr/>
                      <p:nvPr/>
                    </p:nvPicPr>
                    <p:blipFill>
                      <a:blip r:embed="rId4"/>
                      <a:stretch>
                        <a:fillRect/>
                      </a:stretch>
                    </p:blipFill>
                    <p:spPr>
                      <a:xfrm>
                        <a:off x="3688715" y="2887980"/>
                        <a:ext cx="452755" cy="329565"/>
                      </a:xfrm>
                      <a:prstGeom prst="rect">
                        <a:avLst/>
                      </a:prstGeom>
                      <a:noFill/>
                      <a:ln w="38100">
                        <a:noFill/>
                        <a:miter/>
                      </a:ln>
                    </p:spPr>
                  </p:pic>
                </p:oleObj>
              </mc:Fallback>
            </mc:AlternateContent>
          </a:graphicData>
        </a:graphic>
      </p:graphicFrame>
      <p:graphicFrame>
        <p:nvGraphicFramePr>
          <p:cNvPr id="8" name="对象 -2147482613"/>
          <p:cNvGraphicFramePr>
            <a:graphicFrameLocks noChangeAspect="1"/>
          </p:cNvGraphicFramePr>
          <p:nvPr/>
        </p:nvGraphicFramePr>
        <p:xfrm>
          <a:off x="475615" y="3418205"/>
          <a:ext cx="404495" cy="307975"/>
        </p:xfrm>
        <a:graphic>
          <a:graphicData uri="http://schemas.openxmlformats.org/presentationml/2006/ole">
            <mc:AlternateContent xmlns:mc="http://schemas.openxmlformats.org/markup-compatibility/2006">
              <mc:Choice xmlns:v="urn:schemas-microsoft-com:vml" Requires="v">
                <p:oleObj spid="_x0000_s9" name="" r:id="rId5" imgW="266065" imgH="203200" progId="Equation.KSEE3">
                  <p:embed/>
                </p:oleObj>
              </mc:Choice>
              <mc:Fallback>
                <p:oleObj name="" r:id="rId5" imgW="266065" imgH="203200" progId="Equation.KSEE3">
                  <p:embed/>
                  <p:pic>
                    <p:nvPicPr>
                      <p:cNvPr id="0" name="图片 7"/>
                      <p:cNvPicPr/>
                      <p:nvPr/>
                    </p:nvPicPr>
                    <p:blipFill>
                      <a:blip r:embed="rId6"/>
                      <a:stretch>
                        <a:fillRect/>
                      </a:stretch>
                    </p:blipFill>
                    <p:spPr>
                      <a:xfrm>
                        <a:off x="475615" y="3418205"/>
                        <a:ext cx="404495" cy="307975"/>
                      </a:xfrm>
                      <a:prstGeom prst="rect">
                        <a:avLst/>
                      </a:prstGeom>
                      <a:noFill/>
                      <a:ln w="38100">
                        <a:noFill/>
                        <a:miter/>
                      </a:ln>
                    </p:spPr>
                  </p:pic>
                </p:oleObj>
              </mc:Fallback>
            </mc:AlternateContent>
          </a:graphicData>
        </a:graphic>
      </p:graphicFrame>
      <p:graphicFrame>
        <p:nvGraphicFramePr>
          <p:cNvPr id="10" name="对象 -2147482612"/>
          <p:cNvGraphicFramePr>
            <a:graphicFrameLocks noChangeAspect="1"/>
          </p:cNvGraphicFramePr>
          <p:nvPr/>
        </p:nvGraphicFramePr>
        <p:xfrm>
          <a:off x="3549650" y="4424045"/>
          <a:ext cx="469900" cy="301625"/>
        </p:xfrm>
        <a:graphic>
          <a:graphicData uri="http://schemas.openxmlformats.org/presentationml/2006/ole">
            <mc:AlternateContent xmlns:mc="http://schemas.openxmlformats.org/markup-compatibility/2006">
              <mc:Choice xmlns:v="urn:schemas-microsoft-com:vml" Requires="v">
                <p:oleObj spid="_x0000_s11" name="" r:id="rId7" imgW="317500" imgH="203200" progId="Equation.KSEE3">
                  <p:embed/>
                </p:oleObj>
              </mc:Choice>
              <mc:Fallback>
                <p:oleObj name="" r:id="rId7" imgW="317500" imgH="203200" progId="Equation.KSEE3">
                  <p:embed/>
                  <p:pic>
                    <p:nvPicPr>
                      <p:cNvPr id="0" name="图片 9"/>
                      <p:cNvPicPr/>
                      <p:nvPr/>
                    </p:nvPicPr>
                    <p:blipFill>
                      <a:blip r:embed="rId8"/>
                      <a:stretch>
                        <a:fillRect/>
                      </a:stretch>
                    </p:blipFill>
                    <p:spPr>
                      <a:xfrm>
                        <a:off x="3549650" y="4424045"/>
                        <a:ext cx="469900" cy="301625"/>
                      </a:xfrm>
                      <a:prstGeom prst="rect">
                        <a:avLst/>
                      </a:prstGeom>
                      <a:noFill/>
                      <a:ln w="38100">
                        <a:noFill/>
                        <a:miter/>
                      </a:ln>
                    </p:spPr>
                  </p:pic>
                </p:oleObj>
              </mc:Fallback>
            </mc:AlternateContent>
          </a:graphicData>
        </a:graphic>
      </p:graphicFrame>
      <p:graphicFrame>
        <p:nvGraphicFramePr>
          <p:cNvPr id="12" name="对象 -2147482611"/>
          <p:cNvGraphicFramePr>
            <a:graphicFrameLocks noChangeAspect="1"/>
          </p:cNvGraphicFramePr>
          <p:nvPr/>
        </p:nvGraphicFramePr>
        <p:xfrm>
          <a:off x="487045" y="4916170"/>
          <a:ext cx="353060" cy="353060"/>
        </p:xfrm>
        <a:graphic>
          <a:graphicData uri="http://schemas.openxmlformats.org/presentationml/2006/ole">
            <mc:AlternateContent xmlns:mc="http://schemas.openxmlformats.org/markup-compatibility/2006">
              <mc:Choice xmlns:v="urn:schemas-microsoft-com:vml" Requires="v">
                <p:oleObj spid="_x0000_s13" name="" r:id="rId9" imgW="203200" imgH="203200" progId="Equation.KSEE3">
                  <p:embed/>
                </p:oleObj>
              </mc:Choice>
              <mc:Fallback>
                <p:oleObj name="" r:id="rId9" imgW="203200" imgH="203200" progId="Equation.KSEE3">
                  <p:embed/>
                  <p:pic>
                    <p:nvPicPr>
                      <p:cNvPr id="0" name="图片 10"/>
                      <p:cNvPicPr/>
                      <p:nvPr/>
                    </p:nvPicPr>
                    <p:blipFill>
                      <a:blip r:embed="rId10"/>
                      <a:stretch>
                        <a:fillRect/>
                      </a:stretch>
                    </p:blipFill>
                    <p:spPr>
                      <a:xfrm>
                        <a:off x="487045" y="4916170"/>
                        <a:ext cx="353060" cy="353060"/>
                      </a:xfrm>
                      <a:prstGeom prst="rect">
                        <a:avLst/>
                      </a:prstGeom>
                      <a:noFill/>
                      <a:ln w="38100">
                        <a:noFill/>
                        <a:miter/>
                      </a:ln>
                    </p:spPr>
                  </p:pic>
                </p:oleObj>
              </mc:Fallback>
            </mc:AlternateContent>
          </a:graphicData>
        </a:graphic>
      </p:graphicFrame>
      <p:sp>
        <p:nvSpPr>
          <p:cNvPr id="14" name="文本占位符 1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pic>
        <p:nvPicPr>
          <p:cNvPr id="15" name="图片 3" descr="7t3"/>
          <p:cNvPicPr>
            <a:picLocks noChangeAspect="1"/>
          </p:cNvPicPr>
          <p:nvPr/>
        </p:nvPicPr>
        <p:blipFill>
          <a:blip r:embed="rId11"/>
          <a:stretch>
            <a:fillRect/>
          </a:stretch>
        </p:blipFill>
        <p:spPr>
          <a:xfrm>
            <a:off x="5737860" y="1224915"/>
            <a:ext cx="2998470" cy="4694555"/>
          </a:xfrm>
          <a:prstGeom prst="rect">
            <a:avLst/>
          </a:prstGeom>
          <a:noFill/>
          <a:ln w="9525">
            <a:noFill/>
          </a:ln>
        </p:spPr>
      </p:pic>
      <p:sp>
        <p:nvSpPr>
          <p:cNvPr id="100" name="文本框 99"/>
          <p:cNvSpPr txBox="1"/>
          <p:nvPr/>
        </p:nvSpPr>
        <p:spPr>
          <a:xfrm>
            <a:off x="6054090" y="5982335"/>
            <a:ext cx="236601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8.3  8255</a:t>
            </a:r>
            <a:r>
              <a:rPr lang="zh-CN" sz="1400" b="1">
                <a:solidFill>
                  <a:srgbClr val="000000"/>
                </a:solidFill>
                <a:ea typeface="宋体" panose="02010600030101010101" pitchFamily="2" charset="-122"/>
              </a:rPr>
              <a:t>的外部引脚</a:t>
            </a:r>
            <a:endParaRPr lang="zh-CN"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98600"/>
            <a:ext cx="8229600" cy="1104265"/>
          </a:xfrm>
        </p:spPr>
        <p:txBody>
          <a:bodyPr/>
          <a:p>
            <a:pPr latinLnBrk="0">
              <a:lnSpc>
                <a:spcPts val="4000"/>
              </a:lnSpc>
              <a:spcBef>
                <a:spcPts val="0"/>
              </a:spcBef>
            </a:pPr>
            <a:r>
              <a:rPr lang="en-US" altLang="zh-CN" sz="2000"/>
              <a:t>         </a:t>
            </a:r>
            <a:r>
              <a:rPr lang="zh-CN" altLang="en-US" sz="2000"/>
              <a:t>A</a:t>
            </a:r>
            <a:r>
              <a:rPr lang="zh-CN" altLang="en-US" sz="2000" baseline="-25000"/>
              <a:t>1</a:t>
            </a:r>
            <a:r>
              <a:rPr lang="zh-CN" altLang="en-US" sz="2000"/>
              <a:t>A</a:t>
            </a:r>
            <a:r>
              <a:rPr lang="zh-CN" altLang="en-US" sz="2000" baseline="-25000"/>
              <a:t>0</a:t>
            </a:r>
            <a:r>
              <a:rPr lang="zh-CN" altLang="en-US" sz="2000"/>
              <a:t>和      、    、   信号配合可对各端口进行输入/输出访问，组合逻辑功能如表8.1所示。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grpSp>
        <p:nvGrpSpPr>
          <p:cNvPr id="10" name="组合 9"/>
          <p:cNvGrpSpPr/>
          <p:nvPr/>
        </p:nvGrpSpPr>
        <p:grpSpPr>
          <a:xfrm>
            <a:off x="2032635" y="1663700"/>
            <a:ext cx="1494790" cy="394970"/>
            <a:chOff x="2102" y="2327"/>
            <a:chExt cx="2354" cy="622"/>
          </a:xfrm>
        </p:grpSpPr>
        <p:graphicFrame>
          <p:nvGraphicFramePr>
            <p:cNvPr id="4" name="对象 3"/>
            <p:cNvGraphicFramePr>
              <a:graphicFrameLocks noChangeAspect="1"/>
            </p:cNvGraphicFramePr>
            <p:nvPr/>
          </p:nvGraphicFramePr>
          <p:xfrm>
            <a:off x="2102" y="2327"/>
            <a:ext cx="724" cy="573"/>
          </p:xfrm>
          <a:graphic>
            <a:graphicData uri="http://schemas.openxmlformats.org/presentationml/2006/ole">
              <mc:AlternateContent xmlns:mc="http://schemas.openxmlformats.org/markup-compatibility/2006">
                <mc:Choice xmlns:v="urn:schemas-microsoft-com:vml" Requires="v">
                  <p:oleObj spid="_x0000_s6" name="" r:id="rId1" imgW="241300" imgH="190500" progId="Equation.KSEE3">
                    <p:embed/>
                  </p:oleObj>
                </mc:Choice>
                <mc:Fallback>
                  <p:oleObj name="" r:id="rId1" imgW="241300" imgH="190500" progId="Equation.KSEE3">
                    <p:embed/>
                    <p:pic>
                      <p:nvPicPr>
                        <p:cNvPr id="0" name="图片 5"/>
                        <p:cNvPicPr/>
                        <p:nvPr/>
                      </p:nvPicPr>
                      <p:blipFill>
                        <a:blip r:embed="rId2"/>
                        <a:stretch>
                          <a:fillRect/>
                        </a:stretch>
                      </p:blipFill>
                      <p:spPr>
                        <a:xfrm>
                          <a:off x="2102" y="2327"/>
                          <a:ext cx="724" cy="573"/>
                        </a:xfrm>
                        <a:prstGeom prst="rect">
                          <a:avLst/>
                        </a:prstGeom>
                        <a:noFill/>
                        <a:ln w="38100">
                          <a:noFill/>
                          <a:miter/>
                        </a:ln>
                      </p:spPr>
                    </p:pic>
                  </p:oleObj>
                </mc:Fallback>
              </mc:AlternateContent>
            </a:graphicData>
          </a:graphic>
        </p:graphicFrame>
        <p:graphicFrame>
          <p:nvGraphicFramePr>
            <p:cNvPr id="7" name="对象 -2147482613"/>
            <p:cNvGraphicFramePr>
              <a:graphicFrameLocks noChangeAspect="1"/>
            </p:cNvGraphicFramePr>
            <p:nvPr/>
          </p:nvGraphicFramePr>
          <p:xfrm>
            <a:off x="2921" y="2347"/>
            <a:ext cx="743" cy="565"/>
          </p:xfrm>
          <a:graphic>
            <a:graphicData uri="http://schemas.openxmlformats.org/presentationml/2006/ole">
              <mc:AlternateContent xmlns:mc="http://schemas.openxmlformats.org/markup-compatibility/2006">
                <mc:Choice xmlns:v="urn:schemas-microsoft-com:vml" Requires="v">
                  <p:oleObj spid="_x0000_s8" name="" r:id="rId3" imgW="266065" imgH="203200" progId="Equation.KSEE3">
                    <p:embed/>
                  </p:oleObj>
                </mc:Choice>
                <mc:Fallback>
                  <p:oleObj name="" r:id="rId3" imgW="266065" imgH="203200" progId="Equation.KSEE3">
                    <p:embed/>
                    <p:pic>
                      <p:nvPicPr>
                        <p:cNvPr id="0" name="图片 7"/>
                        <p:cNvPicPr/>
                        <p:nvPr/>
                      </p:nvPicPr>
                      <p:blipFill>
                        <a:blip r:embed="rId4"/>
                        <a:stretch>
                          <a:fillRect/>
                        </a:stretch>
                      </p:blipFill>
                      <p:spPr>
                        <a:xfrm>
                          <a:off x="2921" y="2347"/>
                          <a:ext cx="743" cy="565"/>
                        </a:xfrm>
                        <a:prstGeom prst="rect">
                          <a:avLst/>
                        </a:prstGeom>
                        <a:noFill/>
                        <a:ln w="38100">
                          <a:noFill/>
                          <a:miter/>
                        </a:ln>
                      </p:spPr>
                    </p:pic>
                  </p:oleObj>
                </mc:Fallback>
              </mc:AlternateContent>
            </a:graphicData>
          </a:graphic>
        </p:graphicFrame>
        <p:graphicFrame>
          <p:nvGraphicFramePr>
            <p:cNvPr id="9" name="对象 -2147482611"/>
            <p:cNvGraphicFramePr>
              <a:graphicFrameLocks noChangeAspect="1"/>
            </p:cNvGraphicFramePr>
            <p:nvPr/>
          </p:nvGraphicFramePr>
          <p:xfrm>
            <a:off x="3846" y="2339"/>
            <a:ext cx="610" cy="610"/>
          </p:xfrm>
          <a:graphic>
            <a:graphicData uri="http://schemas.openxmlformats.org/presentationml/2006/ole">
              <mc:AlternateContent xmlns:mc="http://schemas.openxmlformats.org/markup-compatibility/2006">
                <mc:Choice xmlns:v="urn:schemas-microsoft-com:vml" Requires="v">
                  <p:oleObj spid="_x0000_s11" name="" r:id="rId5" imgW="203200" imgH="203200" progId="Equation.KSEE3">
                    <p:embed/>
                  </p:oleObj>
                </mc:Choice>
                <mc:Fallback>
                  <p:oleObj name="" r:id="rId5" imgW="203200" imgH="203200" progId="Equation.KSEE3">
                    <p:embed/>
                    <p:pic>
                      <p:nvPicPr>
                        <p:cNvPr id="0" name="图片 10"/>
                        <p:cNvPicPr/>
                        <p:nvPr/>
                      </p:nvPicPr>
                      <p:blipFill>
                        <a:blip r:embed="rId6"/>
                        <a:stretch>
                          <a:fillRect/>
                        </a:stretch>
                      </p:blipFill>
                      <p:spPr>
                        <a:xfrm>
                          <a:off x="3846" y="2339"/>
                          <a:ext cx="610" cy="610"/>
                        </a:xfrm>
                        <a:prstGeom prst="rect">
                          <a:avLst/>
                        </a:prstGeom>
                        <a:noFill/>
                        <a:ln w="38100">
                          <a:noFill/>
                          <a:miter/>
                        </a:ln>
                      </p:spPr>
                    </p:pic>
                  </p:oleObj>
                </mc:Fallback>
              </mc:AlternateContent>
            </a:graphicData>
          </a:graphic>
        </p:graphicFrame>
      </p:grpSp>
      <p:graphicFrame>
        <p:nvGraphicFramePr>
          <p:cNvPr id="13" name="表格 12"/>
          <p:cNvGraphicFramePr/>
          <p:nvPr/>
        </p:nvGraphicFramePr>
        <p:xfrm>
          <a:off x="772160" y="2880360"/>
          <a:ext cx="7745730" cy="3363595"/>
        </p:xfrm>
        <a:graphic>
          <a:graphicData uri="http://schemas.openxmlformats.org/drawingml/2006/table">
            <a:tbl>
              <a:tblPr firstRow="1" bandRow="1">
                <a:tableStyleId>{5940675A-B579-460E-94D1-54222C63F5DA}</a:tableStyleId>
              </a:tblPr>
              <a:tblGrid>
                <a:gridCol w="768985"/>
                <a:gridCol w="768985"/>
                <a:gridCol w="768350"/>
                <a:gridCol w="768985"/>
                <a:gridCol w="768985"/>
                <a:gridCol w="1795780"/>
                <a:gridCol w="2105660"/>
              </a:tblGrid>
              <a:tr h="381000">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A</a:t>
                      </a:r>
                      <a:r>
                        <a:rPr lang="en-US" sz="1400" b="0" baseline="-2500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A</a:t>
                      </a:r>
                      <a:r>
                        <a:rPr lang="en-US" sz="1400" b="0" baseline="-2500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所选端口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传送方向</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读A口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A口→数据总线</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cmpd="sng">
                      <a:solidFill>
                        <a:schemeClr val="tx1"/>
                      </a:solidFill>
                      <a:prstDash val="solid"/>
                      <a:headEnd type="none" w="med" len="med"/>
                      <a:tailEnd type="none" w="med" len="med"/>
                    </a:lnT>
                    <a:lnB w="12700" cap="flat">
                      <a:solidFill>
                        <a:schemeClr val="tx1"/>
                      </a:solidFill>
                      <a:prstDash val="soli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读B口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B口→数据总线</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读C口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C口→数据总线</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写A口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数据总线→A口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写B口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数据总线→B口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写C口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a:solidFill>
                        <a:schemeClr val="tx1"/>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数据总线→C口</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noFill/>
                  </a:tcPr>
                </a:tc>
              </a:tr>
              <a:tr h="42608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chemeClr val="tx1"/>
                      </a:solidFill>
                      <a:prstDash val="solid"/>
                    </a:lnL>
                    <a:lnR w="12700" cap="flat" cmpd="sng">
                      <a:solidFill>
                        <a:schemeClr val="tx1"/>
                      </a:solidFill>
                      <a:prstDash val="solid"/>
                      <a:headEnd type="none" w="med" len="med"/>
                      <a:tailEnd type="none" w="med" len="me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写控制寄存器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数据总线→控制寄存器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chemeClr val="tx1"/>
                      </a:solidFill>
                      <a:prstDash val="solid"/>
                      <a:headEnd type="none" w="med" len="med"/>
                      <a:tailEnd type="none" w="med" len="med"/>
                    </a:lnL>
                    <a:lnR w="12700" cap="flat">
                      <a:solidFill>
                        <a:schemeClr val="tx1"/>
                      </a:solidFill>
                      <a:prstDash val="solid"/>
                    </a:lnR>
                    <a:lnT w="12700" cap="flat">
                      <a:solidFill>
                        <a:schemeClr val="tx1"/>
                      </a:solidFill>
                      <a:prstDash val="solid"/>
                    </a:lnT>
                    <a:lnB w="12700"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7" name="组合 16"/>
          <p:cNvGrpSpPr/>
          <p:nvPr/>
        </p:nvGrpSpPr>
        <p:grpSpPr>
          <a:xfrm>
            <a:off x="1054100" y="2923540"/>
            <a:ext cx="1812925" cy="302895"/>
            <a:chOff x="1660" y="4604"/>
            <a:chExt cx="2855" cy="477"/>
          </a:xfrm>
        </p:grpSpPr>
        <p:pic>
          <p:nvPicPr>
            <p:cNvPr id="14" name="图片 13"/>
            <p:cNvPicPr/>
            <p:nvPr/>
          </p:nvPicPr>
          <p:blipFill>
            <a:blip r:embed="rId7"/>
            <a:stretch>
              <a:fillRect/>
            </a:stretch>
          </p:blipFill>
          <p:spPr>
            <a:xfrm>
              <a:off x="1660" y="4604"/>
              <a:ext cx="370" cy="477"/>
            </a:xfrm>
            <a:prstGeom prst="rect">
              <a:avLst/>
            </a:prstGeom>
            <a:noFill/>
            <a:ln w="9525">
              <a:noFill/>
            </a:ln>
          </p:spPr>
        </p:pic>
        <p:pic>
          <p:nvPicPr>
            <p:cNvPr id="15" name="图片 14"/>
            <p:cNvPicPr/>
            <p:nvPr/>
          </p:nvPicPr>
          <p:blipFill>
            <a:blip r:embed="rId8"/>
            <a:stretch>
              <a:fillRect/>
            </a:stretch>
          </p:blipFill>
          <p:spPr>
            <a:xfrm>
              <a:off x="2856" y="4669"/>
              <a:ext cx="346" cy="412"/>
            </a:xfrm>
            <a:prstGeom prst="rect">
              <a:avLst/>
            </a:prstGeom>
            <a:noFill/>
            <a:ln w="9525">
              <a:noFill/>
            </a:ln>
          </p:spPr>
        </p:pic>
        <p:pic>
          <p:nvPicPr>
            <p:cNvPr id="16" name="图片 15"/>
            <p:cNvPicPr/>
            <p:nvPr/>
          </p:nvPicPr>
          <p:blipFill>
            <a:blip r:embed="rId9"/>
            <a:stretch>
              <a:fillRect/>
            </a:stretch>
          </p:blipFill>
          <p:spPr>
            <a:xfrm>
              <a:off x="4071" y="4619"/>
              <a:ext cx="444" cy="463"/>
            </a:xfrm>
            <a:prstGeom prst="rect">
              <a:avLst/>
            </a:prstGeom>
            <a:noFill/>
            <a:ln w="9525">
              <a:noFill/>
            </a:ln>
          </p:spPr>
        </p:pic>
      </p:grpSp>
      <p:sp>
        <p:nvSpPr>
          <p:cNvPr id="100" name="文本框 99"/>
          <p:cNvSpPr txBox="1"/>
          <p:nvPr/>
        </p:nvSpPr>
        <p:spPr>
          <a:xfrm rot="10800000" flipV="1">
            <a:off x="3024505" y="2573655"/>
            <a:ext cx="289560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8.1  8255</a:t>
            </a:r>
            <a:r>
              <a:rPr lang="zh-CN" sz="1400" b="1">
                <a:solidFill>
                  <a:srgbClr val="00349E"/>
                </a:solidFill>
                <a:ea typeface="宋体" panose="02010600030101010101" pitchFamily="2" charset="-122"/>
              </a:rPr>
              <a:t>寻址和基本操作表</a:t>
            </a:r>
            <a:endParaRPr lang="zh-CN" altLang="en-US" sz="1400" b="1">
              <a:solidFill>
                <a:srgbClr val="00349E"/>
              </a:solidFill>
              <a:ea typeface="宋体" panose="02010600030101010101" pitchFamily="2" charset="-122"/>
            </a:endParaRPr>
          </a:p>
        </p:txBody>
      </p:sp>
      <p:sp>
        <p:nvSpPr>
          <p:cNvPr id="18" name="文本占位符 1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7" name="内容占位符 6"/>
          <p:cNvSpPr>
            <a:spLocks noGrp="1"/>
          </p:cNvSpPr>
          <p:nvPr>
            <p:ph idx="1"/>
          </p:nvPr>
        </p:nvSpPr>
        <p:spPr>
          <a:xfrm>
            <a:off x="457200" y="1442085"/>
            <a:ext cx="8229600" cy="4635500"/>
          </a:xfrm>
        </p:spPr>
        <p:txBody>
          <a:bodyPr/>
          <a:p>
            <a:pPr latinLnBrk="0">
              <a:lnSpc>
                <a:spcPts val="3500"/>
              </a:lnSpc>
              <a:spcBef>
                <a:spcPts val="0"/>
              </a:spcBef>
            </a:pPr>
            <a:r>
              <a:rPr sz="2000"/>
              <a:t>8.1.3 8255的工作方式</a:t>
            </a:r>
            <a:endParaRPr sz="2000"/>
          </a:p>
          <a:p>
            <a:pPr latinLnBrk="0">
              <a:lnSpc>
                <a:spcPts val="3500"/>
              </a:lnSpc>
              <a:spcBef>
                <a:spcPts val="0"/>
              </a:spcBef>
            </a:pPr>
            <a:r>
              <a:rPr sz="2000"/>
              <a:t>1. </a:t>
            </a:r>
            <a:r>
              <a:rPr sz="2000">
                <a:solidFill>
                  <a:srgbClr val="FF0000"/>
                </a:solidFill>
              </a:rPr>
              <a:t>工作方式0(基本输入/输出方式)</a:t>
            </a:r>
            <a:r>
              <a:rPr lang="zh-CN" sz="2000"/>
              <a:t>：</a:t>
            </a:r>
            <a:r>
              <a:rPr sz="2000"/>
              <a:t>适用于简单的无条件输入/输出数据</a:t>
            </a:r>
            <a:endParaRPr sz="2000"/>
          </a:p>
          <a:p>
            <a:pPr latinLnBrk="0">
              <a:lnSpc>
                <a:spcPts val="3500"/>
              </a:lnSpc>
              <a:spcBef>
                <a:spcPts val="0"/>
              </a:spcBef>
            </a:pPr>
            <a:r>
              <a:rPr sz="2000"/>
              <a:t>                                                      或查询式输入/输出数据的场合</a:t>
            </a:r>
            <a:r>
              <a:rPr lang="zh-CN" sz="2000"/>
              <a:t>。</a:t>
            </a:r>
            <a:endParaRPr lang="zh-CN" sz="2000"/>
          </a:p>
          <a:p>
            <a:pPr latinLnBrk="0">
              <a:lnSpc>
                <a:spcPts val="3500"/>
              </a:lnSpc>
              <a:spcBef>
                <a:spcPts val="0"/>
              </a:spcBef>
            </a:pPr>
            <a:r>
              <a:rPr sz="2000"/>
              <a:t>     </a:t>
            </a:r>
            <a:r>
              <a:rPr sz="2000" b="1">
                <a:solidFill>
                  <a:srgbClr val="730372"/>
                </a:solidFill>
              </a:rPr>
              <a:t>无条件数据的传送</a:t>
            </a:r>
            <a:r>
              <a:rPr sz="2000"/>
              <a:t>过程中，输入/输出数据随时都处于准备好状态，8255与CPU及外设之间</a:t>
            </a:r>
            <a:r>
              <a:rPr sz="2000" b="1">
                <a:solidFill>
                  <a:srgbClr val="FF0000"/>
                </a:solidFill>
              </a:rPr>
              <a:t>无</a:t>
            </a:r>
            <a:r>
              <a:rPr sz="2000"/>
              <a:t>须交换应答(握手)信号</a:t>
            </a:r>
            <a:r>
              <a:rPr lang="zh-CN" sz="2000"/>
              <a:t>。</a:t>
            </a:r>
            <a:endParaRPr sz="2000"/>
          </a:p>
          <a:p>
            <a:pPr latinLnBrk="0">
              <a:lnSpc>
                <a:spcPts val="3500"/>
              </a:lnSpc>
              <a:spcBef>
                <a:spcPts val="0"/>
              </a:spcBef>
            </a:pPr>
            <a:r>
              <a:rPr sz="2000"/>
              <a:t>     </a:t>
            </a:r>
            <a:r>
              <a:rPr sz="2000" b="1">
                <a:solidFill>
                  <a:srgbClr val="730372"/>
                </a:solidFill>
              </a:rPr>
              <a:t>查询式数据的传送</a:t>
            </a:r>
            <a:r>
              <a:rPr sz="2000"/>
              <a:t>过程中，需要</a:t>
            </a:r>
            <a:r>
              <a:rPr sz="2000" b="1">
                <a:solidFill>
                  <a:srgbClr val="FF0000"/>
                </a:solidFill>
              </a:rPr>
              <a:t>有</a:t>
            </a:r>
            <a:r>
              <a:rPr sz="2000"/>
              <a:t>应答信号，通常A口与B口作为输入/输出数据端口，而C口分为两个4位端口分别作为控制信号输出口和状态信号输入口，用于配合A口和B口的查询式数据传送。</a:t>
            </a:r>
            <a:endParaRPr sz="2000"/>
          </a:p>
          <a:p>
            <a:pPr latinLnBrk="0">
              <a:lnSpc>
                <a:spcPts val="3500"/>
              </a:lnSpc>
              <a:spcBef>
                <a:spcPts val="0"/>
              </a:spcBef>
            </a:pPr>
            <a:r>
              <a:rPr sz="2000"/>
              <a:t>     当A口、B口、C口都工作于方式0时，8255各口的输入/输出有16种组合，如表8.2所示。</a:t>
            </a:r>
            <a:endParaRPr sz="2000"/>
          </a:p>
        </p:txBody>
      </p:sp>
      <p:sp>
        <p:nvSpPr>
          <p:cNvPr id="3" name="文本占位符 2"/>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6" name="表格 5"/>
          <p:cNvGraphicFramePr/>
          <p:nvPr/>
        </p:nvGraphicFramePr>
        <p:xfrm>
          <a:off x="298450" y="1912620"/>
          <a:ext cx="8261985" cy="4542155"/>
        </p:xfrm>
        <a:graphic>
          <a:graphicData uri="http://schemas.openxmlformats.org/drawingml/2006/table">
            <a:tbl>
              <a:tblPr firstRow="1" bandRow="1">
                <a:tableStyleId>{5940675A-B579-460E-94D1-54222C63F5DA}</a:tableStyleId>
              </a:tblPr>
              <a:tblGrid>
                <a:gridCol w="581660"/>
                <a:gridCol w="480695"/>
                <a:gridCol w="482600"/>
                <a:gridCol w="481965"/>
                <a:gridCol w="483235"/>
                <a:gridCol w="481965"/>
                <a:gridCol w="480695"/>
                <a:gridCol w="482600"/>
                <a:gridCol w="481965"/>
                <a:gridCol w="640715"/>
                <a:gridCol w="648335"/>
                <a:gridCol w="941705"/>
                <a:gridCol w="697230"/>
                <a:gridCol w="896620"/>
              </a:tblGrid>
              <a:tr h="239395">
                <a:tc rowSpan="2">
                  <a:txBody>
                    <a:bodyPr/>
                    <a:p>
                      <a:pPr indent="0" algn="ctr">
                        <a:buNone/>
                      </a:pPr>
                      <a:r>
                        <a:rPr lang="en-US" sz="1200" b="0">
                          <a:solidFill>
                            <a:srgbClr val="000000"/>
                          </a:solidFill>
                          <a:latin typeface="Times New Roman" panose="02020603050405020304" charset="0"/>
                          <a:cs typeface="Times New Roman" panose="02020603050405020304" charset="0"/>
                        </a:rPr>
                        <a:t>序号</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gridSpan="9">
                  <a:txBody>
                    <a:bodyPr/>
                    <a:p>
                      <a:pPr indent="0" algn="ctr">
                        <a:buNone/>
                      </a:pPr>
                      <a:r>
                        <a:rPr lang="en-US" sz="1200" b="0">
                          <a:solidFill>
                            <a:srgbClr val="000000"/>
                          </a:solidFill>
                          <a:latin typeface="Times New Roman" panose="02020603050405020304" charset="0"/>
                          <a:cs typeface="Times New Roman" panose="02020603050405020304" charset="0"/>
                        </a:rPr>
                        <a:t>控制字</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hMerge="1">
                  <a:tcPr>
                    <a:lnT w="12700">
                      <a:solidFill>
                        <a:srgbClr val="000000"/>
                      </a:solidFill>
                      <a:prstDash val="solid"/>
                    </a:lnT>
                    <a:lnB w="12700">
                      <a:solidFill>
                        <a:srgbClr val="000000"/>
                      </a:solidFill>
                      <a:prstDash val="solid"/>
                    </a:lnB>
                  </a:tcPr>
                </a:tc>
                <a:tc hMerge="1">
                  <a:tcPr>
                    <a:lnT w="12700">
                      <a:solidFill>
                        <a:srgbClr val="000000"/>
                      </a:solidFill>
                      <a:prstDash val="solid"/>
                    </a:lnT>
                    <a:lnB w="12700">
                      <a:solidFill>
                        <a:srgbClr val="000000"/>
                      </a:solidFill>
                      <a:prstDash val="solid"/>
                    </a:lnB>
                  </a:tcPr>
                </a:tc>
                <a:tc hMerge="1">
                  <a:tcPr>
                    <a:lnT w="12700">
                      <a:solidFill>
                        <a:srgbClr val="000000"/>
                      </a:solidFill>
                      <a:prstDash val="solid"/>
                    </a:lnT>
                    <a:lnB w="12700">
                      <a:solidFill>
                        <a:srgbClr val="000000"/>
                      </a:solidFill>
                      <a:prstDash val="solid"/>
                    </a:lnB>
                  </a:tcPr>
                </a:tc>
                <a:tc hMerge="1">
                  <a:tcPr>
                    <a:lnT w="12700">
                      <a:solidFill>
                        <a:srgbClr val="000000"/>
                      </a:solidFill>
                      <a:prstDash val="solid"/>
                    </a:lnT>
                    <a:lnB w="12700">
                      <a:solidFill>
                        <a:srgbClr val="000000"/>
                      </a:solidFill>
                      <a:prstDash val="solid"/>
                    </a:lnB>
                  </a:tcPr>
                </a:tc>
                <a:tc hMerge="1">
                  <a:tcPr>
                    <a:lnT w="12700">
                      <a:solidFill>
                        <a:srgbClr val="000000"/>
                      </a:solidFill>
                      <a:prstDash val="solid"/>
                    </a:lnT>
                    <a:lnB w="12700">
                      <a:solidFill>
                        <a:srgbClr val="000000"/>
                      </a:solidFill>
                      <a:prstDash val="solid"/>
                    </a:lnB>
                  </a:tcPr>
                </a:tc>
                <a:tc hMerge="1">
                  <a:tcPr>
                    <a:lnT w="12700">
                      <a:solidFill>
                        <a:srgbClr val="000000"/>
                      </a:solidFill>
                      <a:prstDash val="solid"/>
                    </a:lnT>
                    <a:lnB w="12700">
                      <a:solidFill>
                        <a:srgbClr val="000000"/>
                      </a:solidFill>
                      <a:prstDash val="solid"/>
                    </a:lnB>
                  </a:tcPr>
                </a:tc>
                <a:tc hMerge="1">
                  <a:tcPr>
                    <a:lnT w="12700">
                      <a:solidFill>
                        <a:srgbClr val="000000"/>
                      </a:solidFill>
                      <a:prstDash val="solid"/>
                    </a:lnT>
                    <a:lnB w="12700">
                      <a:solidFill>
                        <a:srgbClr val="000000"/>
                      </a:solidFill>
                      <a:prstDash val="solid"/>
                    </a:lnB>
                  </a:tcPr>
                </a:tc>
                <a:tc hMerge="1">
                  <a:tcPr>
                    <a:lnR w="12700">
                      <a:solidFill>
                        <a:srgbClr val="000000"/>
                      </a:solidFill>
                      <a:prstDash val="solid"/>
                    </a:lnR>
                    <a:lnT w="12700">
                      <a:solidFill>
                        <a:srgbClr val="000000"/>
                      </a:solidFill>
                      <a:prstDash val="solid"/>
                    </a:lnT>
                    <a:lnB w="12700">
                      <a:solidFill>
                        <a:srgbClr val="000000"/>
                      </a:solidFill>
                      <a:prstDash val="solid"/>
                    </a:lnB>
                  </a:tcPr>
                </a:tc>
                <a:tc gridSpan="2">
                  <a:txBody>
                    <a:bodyPr/>
                    <a:p>
                      <a:pPr indent="0" algn="ctr">
                        <a:buNone/>
                      </a:pPr>
                      <a:r>
                        <a:rPr lang="en-US" sz="1200" b="0">
                          <a:solidFill>
                            <a:srgbClr val="000000"/>
                          </a:solidFill>
                          <a:latin typeface="Times New Roman" panose="02020603050405020304" charset="0"/>
                          <a:cs typeface="Times New Roman" panose="02020603050405020304" charset="0"/>
                        </a:rPr>
                        <a:t>A组</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hMerge="1">
                  <a:tcPr>
                    <a:lnR w="12700">
                      <a:solidFill>
                        <a:srgbClr val="000000"/>
                      </a:solidFill>
                      <a:prstDash val="solid"/>
                    </a:lnR>
                    <a:lnT w="12700">
                      <a:solidFill>
                        <a:srgbClr val="000000"/>
                      </a:solidFill>
                      <a:prstDash val="solid"/>
                    </a:lnT>
                    <a:lnB w="12700">
                      <a:solidFill>
                        <a:srgbClr val="000000"/>
                      </a:solidFill>
                      <a:prstDash val="solid"/>
                    </a:lnB>
                  </a:tcPr>
                </a:tc>
                <a:tc gridSpan="2">
                  <a:txBody>
                    <a:bodyPr/>
                    <a:p>
                      <a:pPr indent="0" algn="ctr">
                        <a:buNone/>
                      </a:pPr>
                      <a:r>
                        <a:rPr lang="en-US" sz="1200" b="0">
                          <a:solidFill>
                            <a:srgbClr val="000000"/>
                          </a:solidFill>
                          <a:latin typeface="Times New Roman" panose="02020603050405020304" charset="0"/>
                          <a:cs typeface="Times New Roman" panose="02020603050405020304" charset="0"/>
                        </a:rPr>
                        <a:t>B组</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hMerge="1">
                  <a:tcPr>
                    <a:lnR w="12700">
                      <a:solidFill>
                        <a:srgbClr val="000000"/>
                      </a:solidFill>
                      <a:prstDash val="solid"/>
                    </a:lnR>
                    <a:lnT w="12700">
                      <a:solidFill>
                        <a:srgbClr val="000000"/>
                      </a:solidFill>
                      <a:prstDash val="solid"/>
                    </a:lnT>
                    <a:lnB w="12700">
                      <a:solidFill>
                        <a:srgbClr val="000000"/>
                      </a:solidFill>
                      <a:prstDash val="solid"/>
                    </a:lnB>
                  </a:tcPr>
                </a:tc>
              </a:tr>
              <a:tr h="477520">
                <a:tc vMerge="1">
                  <a:tcPr>
                    <a:lnL w="12700">
                      <a:solidFill>
                        <a:srgbClr val="000000"/>
                      </a:solidFill>
                      <a:prstDash val="solid"/>
                    </a:lnL>
                    <a:lnR w="12700">
                      <a:solidFill>
                        <a:srgbClr val="000000"/>
                      </a:solidFill>
                      <a:prstDash val="solid"/>
                    </a:lnR>
                    <a:lnB w="12700">
                      <a:solidFill>
                        <a:srgbClr val="000000"/>
                      </a:solidFill>
                      <a:prstDash val="solid"/>
                    </a:lnB>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6</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4</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D</a:t>
                      </a:r>
                      <a:r>
                        <a:rPr lang="en-US" sz="12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十六进制</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A口</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C口高４位</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B口</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C口低４位</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8760">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2</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82</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3</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83</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8125">
                <a:tc>
                  <a:txBody>
                    <a:bodyPr/>
                    <a:p>
                      <a:pPr indent="0" algn="ctr">
                        <a:buNone/>
                      </a:pPr>
                      <a:r>
                        <a:rPr lang="en-US" sz="1200" b="0">
                          <a:solidFill>
                            <a:srgbClr val="000000"/>
                          </a:solidFill>
                          <a:latin typeface="Times New Roman" panose="02020603050405020304" charset="0"/>
                          <a:cs typeface="Times New Roman" panose="02020603050405020304" charset="0"/>
                        </a:rPr>
                        <a:t>4</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88</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5</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89</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6</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8A</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7</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8B</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8125">
                <a:tc>
                  <a:txBody>
                    <a:bodyPr/>
                    <a:p>
                      <a:pPr indent="0" algn="ctr">
                        <a:buNone/>
                      </a:pPr>
                      <a:r>
                        <a:rPr lang="en-US" sz="1200" b="0">
                          <a:solidFill>
                            <a:srgbClr val="000000"/>
                          </a:solidFill>
                          <a:latin typeface="Times New Roman" panose="02020603050405020304" charset="0"/>
                          <a:cs typeface="Times New Roman" panose="02020603050405020304" charset="0"/>
                        </a:rPr>
                        <a:t>8</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9</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10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92</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8760">
                <a:tc>
                  <a:txBody>
                    <a:bodyPr/>
                    <a:p>
                      <a:pPr indent="0" algn="ctr">
                        <a:buNone/>
                      </a:pPr>
                      <a:r>
                        <a:rPr lang="en-US" sz="1200" b="0">
                          <a:solidFill>
                            <a:srgbClr val="000000"/>
                          </a:solidFill>
                          <a:latin typeface="Times New Roman" panose="02020603050405020304" charset="0"/>
                          <a:cs typeface="Times New Roman" panose="02020603050405020304" charset="0"/>
                        </a:rPr>
                        <a:t>11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93</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12</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98</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13</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99</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8125">
                <a:tc>
                  <a:txBody>
                    <a:bodyPr/>
                    <a:p>
                      <a:pPr indent="0" algn="ctr">
                        <a:buNone/>
                      </a:pPr>
                      <a:r>
                        <a:rPr lang="en-US" sz="1200" b="0">
                          <a:solidFill>
                            <a:srgbClr val="000000"/>
                          </a:solidFill>
                          <a:latin typeface="Times New Roman" panose="02020603050405020304" charset="0"/>
                          <a:cs typeface="Times New Roman" panose="02020603050405020304" charset="0"/>
                        </a:rPr>
                        <a:t>14</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9A</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输出</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r h="239395">
                <a:tc>
                  <a:txBody>
                    <a:bodyPr/>
                    <a:p>
                      <a:pPr indent="0" algn="ctr">
                        <a:buNone/>
                      </a:pPr>
                      <a:r>
                        <a:rPr lang="en-US" sz="1200" b="0">
                          <a:solidFill>
                            <a:srgbClr val="000000"/>
                          </a:solidFill>
                          <a:latin typeface="Times New Roman" panose="02020603050405020304" charset="0"/>
                          <a:cs typeface="Times New Roman" panose="02020603050405020304" charset="0"/>
                        </a:rPr>
                        <a:t>15</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0</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1</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9B</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c>
                  <a:txBody>
                    <a:bodyPr/>
                    <a:p>
                      <a:pPr indent="0" algn="ctr">
                        <a:buNone/>
                      </a:pPr>
                      <a:r>
                        <a:rPr lang="en-US" sz="1200" b="0">
                          <a:solidFill>
                            <a:srgbClr val="000000"/>
                          </a:solidFill>
                          <a:latin typeface="Times New Roman" panose="02020603050405020304" charset="0"/>
                          <a:cs typeface="Times New Roman" panose="02020603050405020304" charset="0"/>
                        </a:rPr>
                        <a:t>输入</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lnTlToBr>
                      <a:noFill/>
                    </a:lnTlToBr>
                    <a:lnBlToTr>
                      <a:noFill/>
                    </a:lnBlToTr>
                    <a:noFill/>
                  </a:tcPr>
                </a:tc>
              </a:tr>
            </a:tbl>
          </a:graphicData>
        </a:graphic>
      </p:graphicFrame>
      <p:sp>
        <p:nvSpPr>
          <p:cNvPr id="100" name="文本框 99"/>
          <p:cNvSpPr txBox="1"/>
          <p:nvPr/>
        </p:nvSpPr>
        <p:spPr>
          <a:xfrm>
            <a:off x="3314065" y="1595120"/>
            <a:ext cx="265938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表</a:t>
            </a:r>
            <a:r>
              <a:rPr lang="en-US" sz="1400" b="1">
                <a:solidFill>
                  <a:srgbClr val="000000"/>
                </a:solidFill>
                <a:latin typeface="宋体" panose="02010600030101010101" pitchFamily="2" charset="-122"/>
              </a:rPr>
              <a:t>8.2 </a:t>
            </a:r>
            <a:r>
              <a:rPr lang="zh-CN" sz="1400" b="1">
                <a:solidFill>
                  <a:srgbClr val="000000"/>
                </a:solidFill>
                <a:ea typeface="宋体" panose="02010600030101010101" pitchFamily="2" charset="-122"/>
              </a:rPr>
              <a:t>方式</a:t>
            </a:r>
            <a:r>
              <a:rPr lang="en-US" sz="1400" b="1">
                <a:solidFill>
                  <a:srgbClr val="000000"/>
                </a:solidFill>
                <a:latin typeface="Times New Roman" panose="02020603050405020304" charset="0"/>
              </a:rPr>
              <a:t>0</a:t>
            </a:r>
            <a:r>
              <a:rPr lang="zh-CN" sz="1400" b="1">
                <a:solidFill>
                  <a:srgbClr val="000000"/>
                </a:solidFill>
                <a:ea typeface="宋体" panose="02010600030101010101" pitchFamily="2" charset="-122"/>
              </a:rPr>
              <a:t>的工作状态组合</a:t>
            </a:r>
            <a:endParaRPr lang="zh-CN" altLang="en-US" sz="1400"/>
          </a:p>
        </p:txBody>
      </p:sp>
      <p:sp>
        <p:nvSpPr>
          <p:cNvPr id="7" name="文本占位符 6"/>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sz="2400" b="0"/>
              <a:t>微机原理与接口技术（第</a:t>
            </a:r>
            <a:r>
              <a:rPr lang="en-US" altLang="zh-CN" sz="2400" b="0"/>
              <a:t>3</a:t>
            </a:r>
            <a:r>
              <a:rPr lang="zh-CN" altLang="en-US" sz="2400" b="0"/>
              <a:t>版）</a:t>
            </a:r>
            <a:endParaRPr lang="zh-CN" altLang="en-US" sz="2400" b="0"/>
          </a:p>
        </p:txBody>
      </p:sp>
      <p:sp>
        <p:nvSpPr>
          <p:cNvPr id="33795" name="Rectangle 3"/>
          <p:cNvSpPr>
            <a:spLocks noChangeArrowheads="1"/>
          </p:cNvSpPr>
          <p:nvPr/>
        </p:nvSpPr>
        <p:spPr bwMode="black">
          <a:xfrm>
            <a:off x="4780915" y="2122170"/>
            <a:ext cx="3508375" cy="497205"/>
          </a:xfrm>
          <a:prstGeom prst="rect">
            <a:avLst/>
          </a:prstGeom>
          <a:noFill/>
          <a:ln w="9525" algn="ctr">
            <a:noFill/>
            <a:miter lim="800000"/>
          </a:ln>
          <a:effectLst/>
        </p:spPr>
        <p:txBody>
          <a:bodyPr>
            <a:spAutoFit/>
          </a:bodyPr>
          <a:lstStyle/>
          <a:p>
            <a:pPr eaLnBrk="0" hangingPunct="0">
              <a:lnSpc>
                <a:spcPct val="110000"/>
              </a:lnSpc>
            </a:pPr>
            <a:r>
              <a:rPr lang="en-US" altLang="zh-CN"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rPr>
              <a:t>8  </a:t>
            </a:r>
            <a:r>
              <a:rPr lang="zh-CN" altLang="en-US"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rPr>
              <a:t>常用接口芯片</a:t>
            </a:r>
            <a:endParaRPr lang="zh-CN" altLang="en-US"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796" name="Line 4"/>
          <p:cNvSpPr>
            <a:spLocks noChangeShapeType="1"/>
          </p:cNvSpPr>
          <p:nvPr/>
        </p:nvSpPr>
        <p:spPr bwMode="auto">
          <a:xfrm flipH="1">
            <a:off x="4622800" y="2121853"/>
            <a:ext cx="4763" cy="3600026"/>
          </a:xfrm>
          <a:prstGeom prst="line">
            <a:avLst/>
          </a:prstGeom>
          <a:noFill/>
          <a:ln w="9525">
            <a:solidFill>
              <a:schemeClr val="tx1"/>
            </a:solidFill>
            <a:prstDash val="dash"/>
            <a:round/>
          </a:ln>
          <a:effectLst/>
        </p:spPr>
        <p:txBody>
          <a:bodyPr wrap="none" anchor="ctr"/>
          <a:lstStyle/>
          <a:p>
            <a:endParaRPr lang="zh-CN" altLang="en-US"/>
          </a:p>
        </p:txBody>
      </p:sp>
      <p:grpSp>
        <p:nvGrpSpPr>
          <p:cNvPr id="4" name="组合 3"/>
          <p:cNvGrpSpPr/>
          <p:nvPr/>
        </p:nvGrpSpPr>
        <p:grpSpPr>
          <a:xfrm>
            <a:off x="5039995" y="3105785"/>
            <a:ext cx="3182620" cy="368300"/>
            <a:chOff x="7937" y="5230"/>
            <a:chExt cx="5012" cy="580"/>
          </a:xfrm>
        </p:grpSpPr>
        <p:sp>
          <p:nvSpPr>
            <p:cNvPr id="33808" name="AutoShape 16"/>
            <p:cNvSpPr>
              <a:spLocks noChangeArrowheads="1"/>
            </p:cNvSpPr>
            <p:nvPr/>
          </p:nvSpPr>
          <p:spPr bwMode="gray">
            <a:xfrm>
              <a:off x="7937" y="5325"/>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2" name="Text Box 20"/>
            <p:cNvSpPr txBox="1">
              <a:spLocks noChangeArrowheads="1"/>
            </p:cNvSpPr>
            <p:nvPr/>
          </p:nvSpPr>
          <p:spPr bwMode="gray">
            <a:xfrm>
              <a:off x="8337" y="5230"/>
              <a:ext cx="4612" cy="580"/>
            </a:xfrm>
            <a:prstGeom prst="rect">
              <a:avLst/>
            </a:prstGeom>
            <a:noFill/>
            <a:ln w="9525" algn="ctr">
              <a:noFill/>
              <a:miter lim="800000"/>
            </a:ln>
            <a:effectLst/>
          </p:spPr>
          <p:txBody>
            <a:bodyPr wrap="square">
              <a:spAutoFit/>
            </a:bodyPr>
            <a:lstStyle/>
            <a:p>
              <a:pPr eaLnBrk="0" hangingPunct="0"/>
              <a:r>
                <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可编程并行接口8255</a:t>
              </a:r>
              <a:endPar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 name="组合 4"/>
          <p:cNvGrpSpPr/>
          <p:nvPr/>
        </p:nvGrpSpPr>
        <p:grpSpPr>
          <a:xfrm>
            <a:off x="5039995" y="3557905"/>
            <a:ext cx="3439140" cy="368300"/>
            <a:chOff x="7937" y="5942"/>
            <a:chExt cx="4261" cy="580"/>
          </a:xfrm>
        </p:grpSpPr>
        <p:sp>
          <p:nvSpPr>
            <p:cNvPr id="33809" name="AutoShape 17"/>
            <p:cNvSpPr>
              <a:spLocks noChangeArrowheads="1"/>
            </p:cNvSpPr>
            <p:nvPr/>
          </p:nvSpPr>
          <p:spPr bwMode="gray">
            <a:xfrm>
              <a:off x="7937" y="6037"/>
              <a:ext cx="314"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3" name="Text Box 21"/>
            <p:cNvSpPr txBox="1">
              <a:spLocks noChangeArrowheads="1"/>
            </p:cNvSpPr>
            <p:nvPr/>
          </p:nvSpPr>
          <p:spPr bwMode="gray">
            <a:xfrm>
              <a:off x="8337" y="5942"/>
              <a:ext cx="3861" cy="580"/>
            </a:xfrm>
            <a:prstGeom prst="rect">
              <a:avLst/>
            </a:prstGeom>
            <a:noFill/>
            <a:ln w="9525" algn="ctr">
              <a:noFill/>
              <a:miter lim="800000"/>
            </a:ln>
            <a:effectLst/>
          </p:spPr>
          <p:txBody>
            <a:bodyPr wrap="square">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可编程定时/计数8253/8254</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 name="组合 5"/>
          <p:cNvGrpSpPr/>
          <p:nvPr/>
        </p:nvGrpSpPr>
        <p:grpSpPr>
          <a:xfrm>
            <a:off x="5039995" y="4010025"/>
            <a:ext cx="2555240" cy="368300"/>
            <a:chOff x="7937" y="6654"/>
            <a:chExt cx="4024" cy="580"/>
          </a:xfrm>
        </p:grpSpPr>
        <p:sp>
          <p:nvSpPr>
            <p:cNvPr id="33810"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4" name="Text Box 22"/>
            <p:cNvSpPr txBox="1">
              <a:spLocks noChangeArrowheads="1"/>
            </p:cNvSpPr>
            <p:nvPr/>
          </p:nvSpPr>
          <p:spPr bwMode="gray">
            <a:xfrm>
              <a:off x="8336" y="6654"/>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可编程串行接8251</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 name="组合 6"/>
          <p:cNvGrpSpPr/>
          <p:nvPr/>
        </p:nvGrpSpPr>
        <p:grpSpPr>
          <a:xfrm>
            <a:off x="5052060" y="4975860"/>
            <a:ext cx="2555240" cy="368300"/>
            <a:chOff x="7937" y="7366"/>
            <a:chExt cx="4024" cy="580"/>
          </a:xfrm>
        </p:grpSpPr>
        <p:sp>
          <p:nvSpPr>
            <p:cNvPr id="33811" name="AutoShape 19"/>
            <p:cNvSpPr>
              <a:spLocks noChangeArrowheads="1"/>
            </p:cNvSpPr>
            <p:nvPr/>
          </p:nvSpPr>
          <p:spPr bwMode="gray">
            <a:xfrm>
              <a:off x="7937" y="7461"/>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5" name="Text Box 23"/>
            <p:cNvSpPr txBox="1">
              <a:spLocks noChangeArrowheads="1"/>
            </p:cNvSpPr>
            <p:nvPr/>
          </p:nvSpPr>
          <p:spPr bwMode="gray">
            <a:xfrm>
              <a:off x="8337" y="7366"/>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例题解析</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3816" name="Line 24"/>
          <p:cNvSpPr>
            <a:spLocks noChangeShapeType="1"/>
          </p:cNvSpPr>
          <p:nvPr/>
        </p:nvSpPr>
        <p:spPr bwMode="auto">
          <a:xfrm rot="16200000" flipH="1">
            <a:off x="6441282" y="1036796"/>
            <a:ext cx="6350" cy="3557587"/>
          </a:xfrm>
          <a:prstGeom prst="line">
            <a:avLst/>
          </a:prstGeom>
          <a:noFill/>
          <a:ln w="9525">
            <a:solidFill>
              <a:schemeClr val="tx1"/>
            </a:solidFill>
            <a:prstDash val="dash"/>
            <a:round/>
          </a:ln>
          <a:effectLst/>
        </p:spPr>
        <p:txBody>
          <a:bodyPr wrap="none" anchor="ctr"/>
          <a:lstStyle/>
          <a:p>
            <a:endParaRPr lang="zh-CN" altLang="en-US"/>
          </a:p>
        </p:txBody>
      </p:sp>
      <p:grpSp>
        <p:nvGrpSpPr>
          <p:cNvPr id="8" name="组合 7"/>
          <p:cNvGrpSpPr/>
          <p:nvPr/>
        </p:nvGrpSpPr>
        <p:grpSpPr>
          <a:xfrm>
            <a:off x="5052060" y="4474210"/>
            <a:ext cx="2555240" cy="368300"/>
            <a:chOff x="7937" y="6654"/>
            <a:chExt cx="4024" cy="580"/>
          </a:xfrm>
        </p:grpSpPr>
        <p:sp>
          <p:nvSpPr>
            <p:cNvPr id="9"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7030A0"/>
            </a:solidFill>
            <a:ln w="9525" algn="ctr">
              <a:noFill/>
              <a:round/>
            </a:ln>
            <a:effectLst>
              <a:outerShdw dist="28398" dir="1593903" algn="ctr" rotWithShape="0">
                <a:schemeClr val="bg2">
                  <a:alpha val="50000"/>
                </a:schemeClr>
              </a:outerShdw>
            </a:effectLst>
          </p:spPr>
          <p:txBody>
            <a:bodyPr wrap="none" anchor="ctr"/>
            <a:p>
              <a:endParaRPr lang="zh-CN" altLang="en-US"/>
            </a:p>
          </p:txBody>
        </p:sp>
        <p:sp>
          <p:nvSpPr>
            <p:cNvPr id="10" name="Text Box 22"/>
            <p:cNvSpPr txBox="1">
              <a:spLocks noChangeArrowheads="1"/>
            </p:cNvSpPr>
            <p:nvPr/>
          </p:nvSpPr>
          <p:spPr bwMode="gray">
            <a:xfrm>
              <a:off x="8336" y="6654"/>
              <a:ext cx="3625" cy="580"/>
            </a:xfrm>
            <a:prstGeom prst="rect">
              <a:avLst/>
            </a:prstGeom>
            <a:noFill/>
            <a:ln w="9525" algn="ctr">
              <a:noFill/>
              <a:miter lim="800000"/>
            </a:ln>
            <a:effectLst/>
          </p:spPr>
          <p:txBody>
            <a:bodyPr>
              <a:spAutoFit/>
            </a:bodyPr>
            <a:p>
              <a:pPr eaLnBrk="0" hangingPunct="0"/>
              <a:r>
                <a:rPr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模拟I/O接口</a:t>
              </a:r>
              <a:endParaRPr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aphicFrame>
        <p:nvGraphicFramePr>
          <p:cNvPr id="3" name="对象 2"/>
          <p:cNvGraphicFramePr/>
          <p:nvPr/>
        </p:nvGraphicFramePr>
        <p:xfrm>
          <a:off x="1344930" y="2735580"/>
          <a:ext cx="2354580" cy="2240280"/>
        </p:xfrm>
        <a:graphic>
          <a:graphicData uri="http://schemas.openxmlformats.org/presentationml/2006/ole">
            <mc:AlternateContent xmlns:mc="http://schemas.openxmlformats.org/markup-compatibility/2006">
              <mc:Choice xmlns:v="urn:schemas-microsoft-com:vml" Requires="v">
                <p:oleObj spid="_x0000_s11" name="" r:id="rId1" imgW="2352675" imgH="2238375" progId="Paint.Picture">
                  <p:embed/>
                </p:oleObj>
              </mc:Choice>
              <mc:Fallback>
                <p:oleObj name="" r:id="rId1" imgW="2352675" imgH="2238375" progId="Paint.Picture">
                  <p:embed/>
                  <p:pic>
                    <p:nvPicPr>
                      <p:cNvPr id="0" name="图片 10"/>
                      <p:cNvPicPr/>
                      <p:nvPr/>
                    </p:nvPicPr>
                    <p:blipFill>
                      <a:blip r:embed="rId2"/>
                      <a:stretch>
                        <a:fillRect/>
                      </a:stretch>
                    </p:blipFill>
                    <p:spPr>
                      <a:xfrm>
                        <a:off x="1344930" y="2735580"/>
                        <a:ext cx="2354580" cy="224028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567180"/>
            <a:ext cx="8362315" cy="4959985"/>
          </a:xfrm>
        </p:spPr>
        <p:txBody>
          <a:bodyPr/>
          <a:p>
            <a:pPr latinLnBrk="0">
              <a:lnSpc>
                <a:spcPts val="3500"/>
              </a:lnSpc>
              <a:spcBef>
                <a:spcPts val="0"/>
              </a:spcBef>
            </a:pPr>
            <a:r>
              <a:rPr lang="zh-CN" altLang="en-US" sz="2000">
                <a:solidFill>
                  <a:srgbClr val="00349E"/>
                </a:solidFill>
              </a:rPr>
              <a:t>2. </a:t>
            </a:r>
            <a:r>
              <a:rPr lang="zh-CN" altLang="en-US" sz="2000">
                <a:solidFill>
                  <a:srgbClr val="FF0000"/>
                </a:solidFill>
              </a:rPr>
              <a:t>工作方式1(选通输入/输出方式)</a:t>
            </a:r>
            <a:r>
              <a:rPr lang="zh-CN" altLang="en-US" sz="2000">
                <a:solidFill>
                  <a:srgbClr val="00349E"/>
                </a:solidFill>
              </a:rPr>
              <a:t>：是一种选通输入/输出方式，即利用</a:t>
            </a:r>
            <a:endParaRPr lang="zh-CN" altLang="en-US" sz="2000">
              <a:solidFill>
                <a:srgbClr val="00349E"/>
              </a:solidFill>
            </a:endParaRPr>
          </a:p>
          <a:p>
            <a:pPr latinLnBrk="0">
              <a:lnSpc>
                <a:spcPts val="3500"/>
              </a:lnSpc>
              <a:spcBef>
                <a:spcPts val="0"/>
              </a:spcBef>
            </a:pPr>
            <a:r>
              <a:rPr lang="zh-CN" altLang="en-US" sz="2000">
                <a:solidFill>
                  <a:srgbClr val="00349E"/>
                </a:solidFill>
              </a:rPr>
              <a:t>               C口所提供的选通信号和应答信号，控制A口和B口的输入/输出。</a:t>
            </a:r>
            <a:endParaRPr lang="zh-CN" altLang="en-US" sz="2000">
              <a:solidFill>
                <a:srgbClr val="00349E"/>
              </a:solidFill>
            </a:endParaRPr>
          </a:p>
          <a:p>
            <a:pPr latinLnBrk="0">
              <a:lnSpc>
                <a:spcPts val="3500"/>
              </a:lnSpc>
              <a:spcBef>
                <a:spcPts val="0"/>
              </a:spcBef>
            </a:pPr>
            <a:r>
              <a:rPr lang="zh-CN" altLang="en-US" sz="2000">
                <a:solidFill>
                  <a:srgbClr val="00349E"/>
                </a:solidFill>
              </a:rPr>
              <a:t> 1) 方式1的主要功能</a:t>
            </a:r>
            <a:endParaRPr lang="zh-CN" altLang="en-US" sz="2000">
              <a:solidFill>
                <a:srgbClr val="00349E"/>
              </a:solidFill>
            </a:endParaRPr>
          </a:p>
          <a:p>
            <a:pPr latinLnBrk="0">
              <a:lnSpc>
                <a:spcPts val="3500"/>
              </a:lnSpc>
              <a:spcBef>
                <a:spcPts val="0"/>
              </a:spcBef>
            </a:pPr>
            <a:r>
              <a:rPr lang="zh-CN" altLang="en-US" sz="2000">
                <a:solidFill>
                  <a:srgbClr val="00349E"/>
                </a:solidFill>
              </a:rPr>
              <a:t>    (1) 分成A、B两组选通端口，可工作于查询式或中断式输入/输出数据传送。其中，A组包括端口A的8位数据线和端口C的3位联络信号线; B组包括端口B的8位数据线和端口C的3位联络信号线，每组均设置有中断请求逻辑。</a:t>
            </a:r>
            <a:endParaRPr lang="zh-CN" altLang="en-US" sz="2000">
              <a:solidFill>
                <a:srgbClr val="00349E"/>
              </a:solidFill>
            </a:endParaRPr>
          </a:p>
          <a:p>
            <a:pPr latinLnBrk="0">
              <a:lnSpc>
                <a:spcPts val="3500"/>
              </a:lnSpc>
              <a:spcBef>
                <a:spcPts val="0"/>
              </a:spcBef>
            </a:pPr>
            <a:r>
              <a:rPr lang="zh-CN" altLang="en-US" sz="2000">
                <a:solidFill>
                  <a:srgbClr val="00349E"/>
                </a:solidFill>
              </a:rPr>
              <a:t>    (2) 当两组端口中只有一组(A组或B组)工作在方式1时，另一组端口的8位和C口的剩余5位可工作在方式0下作输入或输出; 若A组和B组同时工作在方式1下，则C口中剩余两位既可作输入或输出，又可用位操作方式对它们进行置位或复位。</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77340"/>
            <a:ext cx="5650865" cy="3845560"/>
          </a:xfrm>
        </p:spPr>
        <p:txBody>
          <a:bodyPr/>
          <a:p>
            <a:pPr latinLnBrk="0">
              <a:lnSpc>
                <a:spcPts val="4000"/>
              </a:lnSpc>
              <a:spcBef>
                <a:spcPts val="0"/>
              </a:spcBef>
            </a:pPr>
            <a:r>
              <a:rPr lang="en-US" altLang="zh-CN" sz="2000">
                <a:sym typeface="+mn-ea"/>
              </a:rPr>
              <a:t> </a:t>
            </a:r>
            <a:r>
              <a:rPr lang="zh-CN" altLang="en-US" sz="2000"/>
              <a:t>2) 方式1的工作过程</a:t>
            </a:r>
            <a:endParaRPr lang="zh-CN" altLang="en-US" sz="2000"/>
          </a:p>
          <a:p>
            <a:pPr latinLnBrk="0">
              <a:lnSpc>
                <a:spcPts val="4000"/>
              </a:lnSpc>
              <a:spcBef>
                <a:spcPts val="0"/>
              </a:spcBef>
            </a:pPr>
            <a:r>
              <a:rPr lang="zh-CN" altLang="en-US" sz="2000"/>
              <a:t>（</a:t>
            </a:r>
            <a:r>
              <a:rPr lang="zh-CN" altLang="en-US" sz="2000">
                <a:sym typeface="+mn-ea"/>
              </a:rPr>
              <a:t>1）</a:t>
            </a:r>
            <a:r>
              <a:rPr lang="zh-CN" altLang="en-US" sz="2000"/>
              <a:t>A口、B口工作于输出方式</a:t>
            </a:r>
            <a:endParaRPr lang="zh-CN" altLang="en-US" sz="2000"/>
          </a:p>
          <a:p>
            <a:pPr latinLnBrk="0">
              <a:lnSpc>
                <a:spcPts val="4000"/>
              </a:lnSpc>
              <a:spcBef>
                <a:spcPts val="0"/>
              </a:spcBef>
            </a:pPr>
            <a:r>
              <a:rPr lang="zh-CN" altLang="en-US" sz="2000"/>
              <a:t>      在方式1下，A口作输出时，需使用C口的3根引脚PC</a:t>
            </a:r>
            <a:r>
              <a:rPr lang="zh-CN" altLang="en-US" sz="2000" baseline="-25000"/>
              <a:t>6</a:t>
            </a:r>
            <a:r>
              <a:rPr lang="zh-CN" altLang="en-US" sz="2000"/>
              <a:t>、PC</a:t>
            </a:r>
            <a:r>
              <a:rPr lang="zh-CN" altLang="en-US" sz="2000" baseline="-25000"/>
              <a:t>7</a:t>
            </a:r>
            <a:r>
              <a:rPr lang="zh-CN" altLang="en-US" sz="2000"/>
              <a:t>、PC</a:t>
            </a:r>
            <a:r>
              <a:rPr lang="zh-CN" altLang="en-US" sz="2000" baseline="-25000"/>
              <a:t>3</a:t>
            </a:r>
            <a:r>
              <a:rPr lang="zh-CN" altLang="en-US" sz="2000"/>
              <a:t>作为其       、     、       的握手信号线，协同完成A口与CPU或外部设备之间的数据传送。其端口定义如图8.4(a)所示。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6" descr="7t4"/>
          <p:cNvPicPr>
            <a:picLocks noChangeAspect="1"/>
          </p:cNvPicPr>
          <p:nvPr/>
        </p:nvPicPr>
        <p:blipFill>
          <a:blip r:embed="rId1"/>
          <a:srcRect r="50257"/>
          <a:stretch>
            <a:fillRect/>
          </a:stretch>
        </p:blipFill>
        <p:spPr>
          <a:xfrm>
            <a:off x="5581015" y="2279015"/>
            <a:ext cx="3402965" cy="3302000"/>
          </a:xfrm>
          <a:prstGeom prst="rect">
            <a:avLst/>
          </a:prstGeom>
          <a:noFill/>
          <a:ln w="9525">
            <a:noFill/>
          </a:ln>
        </p:spPr>
      </p:pic>
      <p:grpSp>
        <p:nvGrpSpPr>
          <p:cNvPr id="15" name="组合 14"/>
          <p:cNvGrpSpPr/>
          <p:nvPr/>
        </p:nvGrpSpPr>
        <p:grpSpPr>
          <a:xfrm>
            <a:off x="3439795" y="3296920"/>
            <a:ext cx="1950720" cy="384810"/>
            <a:chOff x="5417" y="5192"/>
            <a:chExt cx="3072" cy="606"/>
          </a:xfrm>
        </p:grpSpPr>
        <p:graphicFrame>
          <p:nvGraphicFramePr>
            <p:cNvPr id="4" name="对象 -2147482604"/>
            <p:cNvGraphicFramePr>
              <a:graphicFrameLocks noChangeAspect="1"/>
            </p:cNvGraphicFramePr>
            <p:nvPr/>
          </p:nvGraphicFramePr>
          <p:xfrm>
            <a:off x="5417" y="5192"/>
            <a:ext cx="896" cy="552"/>
          </p:xfrm>
          <a:graphic>
            <a:graphicData uri="http://schemas.openxmlformats.org/presentationml/2006/ole">
              <mc:AlternateContent xmlns:mc="http://schemas.openxmlformats.org/markup-compatibility/2006">
                <mc:Choice xmlns:v="urn:schemas-microsoft-com:vml" Requires="v">
                  <p:oleObj spid="_x0000_s10" name="" r:id="rId2" imgW="330200" imgH="203200" progId="Equation.KSEE3">
                    <p:embed/>
                  </p:oleObj>
                </mc:Choice>
                <mc:Fallback>
                  <p:oleObj name="" r:id="rId2" imgW="330200" imgH="203200" progId="Equation.KSEE3">
                    <p:embed/>
                    <p:pic>
                      <p:nvPicPr>
                        <p:cNvPr id="0" name="图片 9"/>
                        <p:cNvPicPr/>
                        <p:nvPr/>
                      </p:nvPicPr>
                      <p:blipFill>
                        <a:blip r:embed="rId3"/>
                        <a:stretch>
                          <a:fillRect/>
                        </a:stretch>
                      </p:blipFill>
                      <p:spPr>
                        <a:xfrm>
                          <a:off x="5417" y="5192"/>
                          <a:ext cx="896" cy="552"/>
                        </a:xfrm>
                        <a:prstGeom prst="rect">
                          <a:avLst/>
                        </a:prstGeom>
                        <a:noFill/>
                        <a:ln w="38100">
                          <a:noFill/>
                          <a:miter/>
                        </a:ln>
                      </p:spPr>
                    </p:pic>
                  </p:oleObj>
                </mc:Fallback>
              </mc:AlternateContent>
            </a:graphicData>
          </a:graphic>
        </p:graphicFrame>
        <p:graphicFrame>
          <p:nvGraphicFramePr>
            <p:cNvPr id="6" name="对象 -2147482602"/>
            <p:cNvGraphicFramePr>
              <a:graphicFrameLocks noChangeAspect="1"/>
            </p:cNvGraphicFramePr>
            <p:nvPr/>
          </p:nvGraphicFramePr>
          <p:xfrm>
            <a:off x="7413" y="5277"/>
            <a:ext cx="1076" cy="507"/>
          </p:xfrm>
          <a:graphic>
            <a:graphicData uri="http://schemas.openxmlformats.org/presentationml/2006/ole">
              <mc:AlternateContent xmlns:mc="http://schemas.openxmlformats.org/markup-compatibility/2006">
                <mc:Choice xmlns:v="urn:schemas-microsoft-com:vml" Requires="v">
                  <p:oleObj spid="_x0000_s12" name="" r:id="rId4" imgW="431165" imgH="203200" progId="Equation.KSEE3">
                    <p:embed/>
                  </p:oleObj>
                </mc:Choice>
                <mc:Fallback>
                  <p:oleObj name="" r:id="rId4" imgW="431165" imgH="203200" progId="Equation.KSEE3">
                    <p:embed/>
                    <p:pic>
                      <p:nvPicPr>
                        <p:cNvPr id="0" name="图片 11"/>
                        <p:cNvPicPr/>
                        <p:nvPr/>
                      </p:nvPicPr>
                      <p:blipFill>
                        <a:blip r:embed="rId5"/>
                        <a:stretch>
                          <a:fillRect/>
                        </a:stretch>
                      </p:blipFill>
                      <p:spPr>
                        <a:xfrm>
                          <a:off x="7413" y="5277"/>
                          <a:ext cx="1076" cy="507"/>
                        </a:xfrm>
                        <a:prstGeom prst="rect">
                          <a:avLst/>
                        </a:prstGeom>
                        <a:noFill/>
                        <a:ln w="38100">
                          <a:noFill/>
                          <a:miter/>
                        </a:ln>
                      </p:spPr>
                    </p:pic>
                  </p:oleObj>
                </mc:Fallback>
              </mc:AlternateContent>
            </a:graphicData>
          </a:graphic>
        </p:graphicFrame>
        <p:graphicFrame>
          <p:nvGraphicFramePr>
            <p:cNvPr id="13" name="对象 12"/>
            <p:cNvGraphicFramePr>
              <a:graphicFrameLocks noChangeAspect="1"/>
            </p:cNvGraphicFramePr>
            <p:nvPr/>
          </p:nvGraphicFramePr>
          <p:xfrm>
            <a:off x="6426" y="5206"/>
            <a:ext cx="920" cy="592"/>
          </p:xfrm>
          <a:graphic>
            <a:graphicData uri="http://schemas.openxmlformats.org/presentationml/2006/ole">
              <mc:AlternateContent xmlns:mc="http://schemas.openxmlformats.org/markup-compatibility/2006">
                <mc:Choice xmlns:v="urn:schemas-microsoft-com:vml" Requires="v">
                  <p:oleObj spid="_x0000_s14" name="" r:id="rId6" imgW="355600" imgH="228600" progId="Equation.KSEE3">
                    <p:embed/>
                  </p:oleObj>
                </mc:Choice>
                <mc:Fallback>
                  <p:oleObj name="" r:id="rId6" imgW="355600" imgH="228600" progId="Equation.KSEE3">
                    <p:embed/>
                    <p:pic>
                      <p:nvPicPr>
                        <p:cNvPr id="0" name="图片 13"/>
                        <p:cNvPicPr/>
                        <p:nvPr/>
                      </p:nvPicPr>
                      <p:blipFill>
                        <a:blip r:embed="rId7"/>
                        <a:stretch>
                          <a:fillRect/>
                        </a:stretch>
                      </p:blipFill>
                      <p:spPr>
                        <a:xfrm>
                          <a:off x="6426" y="5206"/>
                          <a:ext cx="920" cy="592"/>
                        </a:xfrm>
                        <a:prstGeom prst="rect">
                          <a:avLst/>
                        </a:prstGeom>
                        <a:noFill/>
                        <a:ln w="38100">
                          <a:noFill/>
                          <a:miter/>
                        </a:ln>
                      </p:spPr>
                    </p:pic>
                  </p:oleObj>
                </mc:Fallback>
              </mc:AlternateContent>
            </a:graphicData>
          </a:graphic>
        </p:graphicFrame>
      </p:grpSp>
      <p:sp>
        <p:nvSpPr>
          <p:cNvPr id="16" name="文本占位符 1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45285"/>
            <a:ext cx="4284345" cy="402526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B口工作于方式1作输出时，同样需要使用C口的3根引脚PC</a:t>
            </a:r>
            <a:r>
              <a:rPr lang="zh-CN" altLang="en-US" sz="2000" baseline="-25000">
                <a:latin typeface="Times New Roman" panose="02020603050405020304" charset="0"/>
                <a:cs typeface="Times New Roman" panose="02020603050405020304" charset="0"/>
              </a:rPr>
              <a:t>2</a:t>
            </a:r>
            <a:r>
              <a:rPr lang="zh-CN" altLang="en-US" sz="2000">
                <a:latin typeface="Times New Roman" panose="02020603050405020304" charset="0"/>
                <a:cs typeface="Times New Roman" panose="02020603050405020304" charset="0"/>
              </a:rPr>
              <a:t>、PC</a:t>
            </a:r>
            <a:r>
              <a:rPr lang="zh-CN" altLang="en-US" sz="2000" baseline="-25000">
                <a:latin typeface="Times New Roman" panose="02020603050405020304" charset="0"/>
                <a:cs typeface="Times New Roman" panose="02020603050405020304" charset="0"/>
              </a:rPr>
              <a:t>1</a:t>
            </a:r>
            <a:r>
              <a:rPr lang="zh-CN" altLang="en-US" sz="2000">
                <a:latin typeface="Times New Roman" panose="02020603050405020304" charset="0"/>
                <a:cs typeface="Times New Roman" panose="02020603050405020304" charset="0"/>
              </a:rPr>
              <a:t>、PC</a:t>
            </a:r>
            <a:r>
              <a:rPr lang="zh-CN" altLang="en-US" sz="2000" baseline="-25000">
                <a:latin typeface="Times New Roman" panose="02020603050405020304" charset="0"/>
                <a:cs typeface="Times New Roman" panose="02020603050405020304" charset="0"/>
              </a:rPr>
              <a:t>0</a:t>
            </a:r>
            <a:r>
              <a:rPr lang="zh-CN" altLang="en-US" sz="2000">
                <a:latin typeface="Times New Roman" panose="02020603050405020304" charset="0"/>
                <a:cs typeface="Times New Roman" panose="02020603050405020304" charset="0"/>
              </a:rPr>
              <a:t>作为          、       、         的握手信号线，协同完成B口与CPU或外部设备的数据传送。其端口状态如图8.4(b)所示。</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pic>
        <p:nvPicPr>
          <p:cNvPr id="4" name="图片 6" descr="7t4"/>
          <p:cNvPicPr>
            <a:picLocks noChangeAspect="1"/>
          </p:cNvPicPr>
          <p:nvPr/>
        </p:nvPicPr>
        <p:blipFill>
          <a:blip r:embed="rId1"/>
          <a:srcRect l="51859"/>
          <a:stretch>
            <a:fillRect/>
          </a:stretch>
        </p:blipFill>
        <p:spPr>
          <a:xfrm>
            <a:off x="5205730" y="2110105"/>
            <a:ext cx="3460115" cy="3560445"/>
          </a:xfrm>
          <a:prstGeom prst="rect">
            <a:avLst/>
          </a:prstGeom>
          <a:noFill/>
          <a:ln w="9525">
            <a:noFill/>
          </a:ln>
        </p:spPr>
      </p:pic>
      <p:grpSp>
        <p:nvGrpSpPr>
          <p:cNvPr id="12" name="组合 11"/>
          <p:cNvGrpSpPr/>
          <p:nvPr/>
        </p:nvGrpSpPr>
        <p:grpSpPr>
          <a:xfrm>
            <a:off x="1055370" y="2847340"/>
            <a:ext cx="2151380" cy="397510"/>
            <a:chOff x="2340" y="4484"/>
            <a:chExt cx="3388" cy="626"/>
          </a:xfrm>
        </p:grpSpPr>
        <p:graphicFrame>
          <p:nvGraphicFramePr>
            <p:cNvPr id="6" name="对象 24"/>
            <p:cNvGraphicFramePr>
              <a:graphicFrameLocks noChangeAspect="1"/>
            </p:cNvGraphicFramePr>
            <p:nvPr/>
          </p:nvGraphicFramePr>
          <p:xfrm>
            <a:off x="2340" y="4484"/>
            <a:ext cx="1051" cy="592"/>
          </p:xfrm>
          <a:graphic>
            <a:graphicData uri="http://schemas.openxmlformats.org/presentationml/2006/ole">
              <mc:AlternateContent xmlns:mc="http://schemas.openxmlformats.org/markup-compatibility/2006">
                <mc:Choice xmlns:v="urn:schemas-microsoft-com:vml" Requires="v">
                  <p:oleObj spid="_x0000_s3076" name="" r:id="rId2" imgW="405765" imgH="228600" progId="Equation.KSEE3">
                    <p:embed/>
                  </p:oleObj>
                </mc:Choice>
                <mc:Fallback>
                  <p:oleObj name="" r:id="rId2" imgW="405765" imgH="228600" progId="Equation.KSEE3">
                    <p:embed/>
                    <p:pic>
                      <p:nvPicPr>
                        <p:cNvPr id="0" name="图片 3075"/>
                        <p:cNvPicPr/>
                        <p:nvPr/>
                      </p:nvPicPr>
                      <p:blipFill>
                        <a:blip r:embed="rId3"/>
                        <a:stretch>
                          <a:fillRect/>
                        </a:stretch>
                      </p:blipFill>
                      <p:spPr>
                        <a:xfrm>
                          <a:off x="2340" y="4484"/>
                          <a:ext cx="1051" cy="592"/>
                        </a:xfrm>
                        <a:prstGeom prst="rect">
                          <a:avLst/>
                        </a:prstGeom>
                        <a:noFill/>
                        <a:ln w="38100">
                          <a:noFill/>
                          <a:miter/>
                        </a:ln>
                      </p:spPr>
                    </p:pic>
                  </p:oleObj>
                </mc:Fallback>
              </mc:AlternateContent>
            </a:graphicData>
          </a:graphic>
        </p:graphicFrame>
        <p:graphicFrame>
          <p:nvGraphicFramePr>
            <p:cNvPr id="7" name="对象 25"/>
            <p:cNvGraphicFramePr>
              <a:graphicFrameLocks noChangeAspect="1"/>
            </p:cNvGraphicFramePr>
            <p:nvPr/>
          </p:nvGraphicFramePr>
          <p:xfrm>
            <a:off x="3442" y="4484"/>
            <a:ext cx="1062" cy="626"/>
          </p:xfrm>
          <a:graphic>
            <a:graphicData uri="http://schemas.openxmlformats.org/presentationml/2006/ole">
              <mc:AlternateContent xmlns:mc="http://schemas.openxmlformats.org/markup-compatibility/2006">
                <mc:Choice xmlns:v="urn:schemas-microsoft-com:vml" Requires="v">
                  <p:oleObj spid="_x0000_s9" name="" r:id="rId4" imgW="355600" imgH="228600" progId="Equation.KSEE3">
                    <p:embed/>
                  </p:oleObj>
                </mc:Choice>
                <mc:Fallback>
                  <p:oleObj name="" r:id="rId4" imgW="355600" imgH="228600" progId="Equation.KSEE3">
                    <p:embed/>
                    <p:pic>
                      <p:nvPicPr>
                        <p:cNvPr id="0" name="图片 5"/>
                        <p:cNvPicPr/>
                        <p:nvPr/>
                      </p:nvPicPr>
                      <p:blipFill>
                        <a:blip r:embed="rId5"/>
                        <a:stretch>
                          <a:fillRect/>
                        </a:stretch>
                      </p:blipFill>
                      <p:spPr>
                        <a:xfrm>
                          <a:off x="3442" y="4484"/>
                          <a:ext cx="1062" cy="626"/>
                        </a:xfrm>
                        <a:prstGeom prst="rect">
                          <a:avLst/>
                        </a:prstGeom>
                        <a:noFill/>
                        <a:ln w="38100">
                          <a:noFill/>
                          <a:miter/>
                        </a:ln>
                      </p:spPr>
                    </p:pic>
                  </p:oleObj>
                </mc:Fallback>
              </mc:AlternateContent>
            </a:graphicData>
          </a:graphic>
        </p:graphicFrame>
        <p:graphicFrame>
          <p:nvGraphicFramePr>
            <p:cNvPr id="10" name="对象 26"/>
            <p:cNvGraphicFramePr>
              <a:graphicFrameLocks noChangeAspect="1"/>
            </p:cNvGraphicFramePr>
            <p:nvPr/>
          </p:nvGraphicFramePr>
          <p:xfrm>
            <a:off x="4576" y="4518"/>
            <a:ext cx="1153" cy="559"/>
          </p:xfrm>
          <a:graphic>
            <a:graphicData uri="http://schemas.openxmlformats.org/presentationml/2006/ole">
              <mc:AlternateContent xmlns:mc="http://schemas.openxmlformats.org/markup-compatibility/2006">
                <mc:Choice xmlns:v="urn:schemas-microsoft-com:vml" Requires="v">
                  <p:oleObj spid="_x0000_s11" name="" r:id="rId6" imgW="418465" imgH="203200" progId="Equation.KSEE3">
                    <p:embed/>
                  </p:oleObj>
                </mc:Choice>
                <mc:Fallback>
                  <p:oleObj name="" r:id="rId6" imgW="418465" imgH="203200" progId="Equation.KSEE3">
                    <p:embed/>
                    <p:pic>
                      <p:nvPicPr>
                        <p:cNvPr id="0" name="图片 8"/>
                        <p:cNvPicPr/>
                        <p:nvPr/>
                      </p:nvPicPr>
                      <p:blipFill>
                        <a:blip r:embed="rId7"/>
                        <a:stretch>
                          <a:fillRect/>
                        </a:stretch>
                      </p:blipFill>
                      <p:spPr>
                        <a:xfrm>
                          <a:off x="4576" y="4518"/>
                          <a:ext cx="1153" cy="559"/>
                        </a:xfrm>
                        <a:prstGeom prst="rect">
                          <a:avLst/>
                        </a:prstGeom>
                        <a:noFill/>
                        <a:ln w="38100">
                          <a:noFill/>
                          <a:miter/>
                        </a:ln>
                      </p:spPr>
                    </p:pic>
                  </p:oleObj>
                </mc:Fallback>
              </mc:AlternateContent>
            </a:graphicData>
          </a:graphic>
        </p:graphicFrame>
      </p:grpSp>
      <p:sp>
        <p:nvSpPr>
          <p:cNvPr id="13" name="文本占位符 12"/>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100" name="矩形 99"/>
          <p:cNvSpPr/>
          <p:nvPr/>
        </p:nvSpPr>
        <p:spPr>
          <a:xfrm>
            <a:off x="208280" y="1487170"/>
            <a:ext cx="8468995" cy="636270"/>
          </a:xfrm>
          <a:prstGeom prst="rect">
            <a:avLst/>
          </a:prstGeom>
        </p:spPr>
        <p:txBody>
          <a:bodyPr vert="horz" rtlCol="0">
            <a:normAutofit/>
          </a:bodyPr>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方式1的输出时序</a:t>
            </a:r>
            <a:r>
              <a:rPr lang="zh-CN" altLang="en-US" sz="2000" kern="0">
                <a:solidFill>
                  <a:srgbClr val="00349E"/>
                </a:solidFill>
                <a:latin typeface="微软雅黑" panose="020B0503020204020204" pitchFamily="34" charset="-122"/>
                <a:ea typeface="微软雅黑" panose="020B0503020204020204" pitchFamily="34" charset="-122"/>
                <a:sym typeface="+mn-ea"/>
              </a:rPr>
              <a:t>、</a:t>
            </a:r>
            <a:r>
              <a:rPr lang="en-US" altLang="zh-CN" sz="2000" kern="0">
                <a:solidFill>
                  <a:srgbClr val="00349E"/>
                </a:solidFill>
                <a:latin typeface="微软雅黑" panose="020B0503020204020204" pitchFamily="34" charset="-122"/>
                <a:ea typeface="微软雅黑" panose="020B0503020204020204" pitchFamily="34" charset="-122"/>
                <a:sym typeface="+mn-ea"/>
              </a:rPr>
              <a:t>各参数说明</a:t>
            </a:r>
            <a:r>
              <a:rPr lang="zh-CN" altLang="en-US" sz="2000" kern="0">
                <a:solidFill>
                  <a:srgbClr val="00349E"/>
                </a:solidFill>
                <a:latin typeface="微软雅黑" panose="020B0503020204020204" pitchFamily="34" charset="-122"/>
                <a:ea typeface="微软雅黑" panose="020B0503020204020204" pitchFamily="34" charset="-122"/>
                <a:sym typeface="+mn-ea"/>
              </a:rPr>
              <a:t>表，</a:t>
            </a:r>
            <a:r>
              <a:rPr lang="en-US" altLang="zh-CN" sz="2000" kern="0">
                <a:solidFill>
                  <a:srgbClr val="00349E"/>
                </a:solidFill>
                <a:latin typeface="微软雅黑" panose="020B0503020204020204" pitchFamily="34" charset="-122"/>
                <a:ea typeface="微软雅黑" panose="020B0503020204020204" pitchFamily="34" charset="-122"/>
                <a:sym typeface="+mn-ea"/>
              </a:rPr>
              <a:t>如图8.5</a:t>
            </a:r>
            <a:r>
              <a:rPr lang="zh-CN" altLang="en-US" sz="2000" kern="0">
                <a:solidFill>
                  <a:srgbClr val="00349E"/>
                </a:solidFill>
                <a:latin typeface="微软雅黑" panose="020B0503020204020204" pitchFamily="34" charset="-122"/>
                <a:ea typeface="微软雅黑" panose="020B0503020204020204" pitchFamily="34" charset="-122"/>
                <a:sym typeface="+mn-ea"/>
              </a:rPr>
              <a:t>和</a:t>
            </a:r>
            <a:r>
              <a:rPr lang="en-US" altLang="zh-CN" sz="2000" kern="0">
                <a:solidFill>
                  <a:srgbClr val="00349E"/>
                </a:solidFill>
                <a:latin typeface="微软雅黑" panose="020B0503020204020204" pitchFamily="34" charset="-122"/>
                <a:ea typeface="微软雅黑" panose="020B0503020204020204" pitchFamily="34" charset="-122"/>
                <a:sym typeface="+mn-ea"/>
              </a:rPr>
              <a:t>表8.3所示</a:t>
            </a:r>
            <a:r>
              <a:rPr lang="zh-CN" altLang="en-US" sz="2000" kern="0">
                <a:solidFill>
                  <a:srgbClr val="00349E"/>
                </a:solidFill>
                <a:latin typeface="微软雅黑" panose="020B0503020204020204" pitchFamily="34" charset="-122"/>
                <a:ea typeface="微软雅黑" panose="020B0503020204020204" pitchFamily="34" charset="-122"/>
                <a:sym typeface="+mn-ea"/>
              </a:rPr>
              <a:t>。</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49910" y="5897245"/>
            <a:ext cx="2929890" cy="306705"/>
          </a:xfrm>
          <a:prstGeom prst="rect">
            <a:avLst/>
          </a:prstGeom>
          <a:noFill/>
        </p:spPr>
        <p:txBody>
          <a:bodyPr wrap="square" rtlCol="0">
            <a:spAutoFit/>
          </a:bodyPr>
          <a:p>
            <a:pPr algn="ctr"/>
            <a:r>
              <a:rPr sz="1400" b="1"/>
              <a:t>图8.5   8255方式1输出时序图</a:t>
            </a:r>
            <a:endParaRPr sz="1400" b="1"/>
          </a:p>
        </p:txBody>
      </p:sp>
      <p:pic>
        <p:nvPicPr>
          <p:cNvPr id="2" name="图片 5" descr="7t5"/>
          <p:cNvPicPr>
            <a:picLocks noChangeAspect="1"/>
          </p:cNvPicPr>
          <p:nvPr/>
        </p:nvPicPr>
        <p:blipFill>
          <a:blip r:embed="rId1"/>
          <a:stretch>
            <a:fillRect/>
          </a:stretch>
        </p:blipFill>
        <p:spPr>
          <a:xfrm>
            <a:off x="208915" y="2123440"/>
            <a:ext cx="3932555" cy="3684270"/>
          </a:xfrm>
          <a:prstGeom prst="rect">
            <a:avLst/>
          </a:prstGeom>
          <a:noFill/>
          <a:ln w="9525">
            <a:noFill/>
          </a:ln>
        </p:spPr>
      </p:pic>
      <p:graphicFrame>
        <p:nvGraphicFramePr>
          <p:cNvPr id="4" name="表格 3"/>
          <p:cNvGraphicFramePr/>
          <p:nvPr/>
        </p:nvGraphicFramePr>
        <p:xfrm>
          <a:off x="4269105" y="2442845"/>
          <a:ext cx="4502150" cy="3221355"/>
        </p:xfrm>
        <a:graphic>
          <a:graphicData uri="http://schemas.openxmlformats.org/drawingml/2006/table">
            <a:tbl>
              <a:tblPr firstRow="1" bandRow="1">
                <a:tableStyleId>{5940675A-B579-460E-94D1-54222C63F5DA}</a:tableStyleId>
              </a:tblPr>
              <a:tblGrid>
                <a:gridCol w="695325"/>
                <a:gridCol w="2047240"/>
                <a:gridCol w="831215"/>
                <a:gridCol w="928370"/>
              </a:tblGrid>
              <a:tr h="343535">
                <a:tc rowSpan="2">
                  <a:txBody>
                    <a:bodyPr/>
                    <a:p>
                      <a:pPr indent="0" algn="ctr">
                        <a:buNone/>
                      </a:pPr>
                      <a:r>
                        <a:rPr lang="en-US" sz="1200" b="1" kern="0">
                          <a:solidFill>
                            <a:srgbClr val="000000"/>
                          </a:solidFill>
                          <a:latin typeface="Times New Roman" panose="02020603050405020304" charset="0"/>
                          <a:cs typeface="Times New Roman" panose="02020603050405020304" charset="0"/>
                        </a:rPr>
                        <a:t>参 数</a:t>
                      </a:r>
                      <a:endParaRPr lang="en-US" altLang="en-US" sz="1200" b="1"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rowSpan="2">
                  <a:txBody>
                    <a:bodyPr/>
                    <a:p>
                      <a:pPr indent="0" algn="ctr">
                        <a:buNone/>
                      </a:pPr>
                      <a:r>
                        <a:rPr lang="en-US" sz="1200" b="1" kern="0">
                          <a:solidFill>
                            <a:srgbClr val="000000"/>
                          </a:solidFill>
                          <a:latin typeface="Times New Roman" panose="02020603050405020304" charset="0"/>
                          <a:cs typeface="Times New Roman" panose="02020603050405020304" charset="0"/>
                        </a:rPr>
                        <a:t>说    明</a:t>
                      </a:r>
                      <a:endParaRPr lang="en-US" altLang="en-US" sz="1200" b="1"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gridSpan="2">
                  <a:txBody>
                    <a:bodyPr/>
                    <a:p>
                      <a:pPr indent="0" algn="ctr">
                        <a:buNone/>
                      </a:pPr>
                      <a:r>
                        <a:rPr lang="en-US" sz="1200" b="1" kern="0">
                          <a:solidFill>
                            <a:srgbClr val="000000"/>
                          </a:solidFill>
                          <a:latin typeface="Times New Roman" panose="02020603050405020304" charset="0"/>
                          <a:cs typeface="Times New Roman" panose="02020603050405020304" charset="0"/>
                        </a:rPr>
                        <a:t>8255A</a:t>
                      </a:r>
                      <a:endParaRPr lang="en-US" altLang="en-US" sz="1200" b="1"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hMerge="1">
                  <a:tcPr>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tcPr>
                </a:tc>
              </a:tr>
              <a:tr h="247015">
                <a:tc vMerge="1">
                  <a:tcPr>
                    <a:lnL w="12700">
                      <a:solidFill>
                        <a:srgbClr val="131B0C"/>
                      </a:solidFill>
                      <a:prstDash val="solid"/>
                    </a:lnL>
                    <a:lnR w="12700" cap="flat" cmpd="sng">
                      <a:solidFill>
                        <a:srgbClr val="131B0C"/>
                      </a:solidFill>
                      <a:prstDash val="solid"/>
                      <a:headEnd type="none" w="med" len="med"/>
                      <a:tailEnd type="none" w="med" len="med"/>
                    </a:lnR>
                    <a:lnB w="12700" cap="flat">
                      <a:solidFill>
                        <a:srgbClr val="131B0C"/>
                      </a:solidFill>
                      <a:prstDash val="solid"/>
                    </a:lnB>
                  </a:tcPr>
                </a:tc>
                <a:tc vMerge="1">
                  <a:tcP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B w="12700" cap="flat" cmpd="sng">
                      <a:solidFill>
                        <a:srgbClr val="131B0C"/>
                      </a:solidFill>
                      <a:prstDash val="solid"/>
                      <a:headEnd type="none" w="med" len="med"/>
                      <a:tailEnd type="none" w="med" len="med"/>
                    </a:lnB>
                  </a:tcPr>
                </a:tc>
                <a:tc>
                  <a:txBody>
                    <a:bodyPr/>
                    <a:p>
                      <a:pPr indent="0" algn="ctr">
                        <a:buNone/>
                      </a:pPr>
                      <a:r>
                        <a:rPr lang="en-US" sz="1200" b="1" kern="0">
                          <a:solidFill>
                            <a:srgbClr val="000000"/>
                          </a:solidFill>
                          <a:latin typeface="Times New Roman" panose="02020603050405020304" charset="0"/>
                          <a:cs typeface="Times New Roman" panose="02020603050405020304" charset="0"/>
                        </a:rPr>
                        <a:t>最小时间/ns</a:t>
                      </a:r>
                      <a:endParaRPr lang="en-US" altLang="en-US" sz="1200" b="1"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kern="0">
                          <a:solidFill>
                            <a:srgbClr val="000000"/>
                          </a:solidFill>
                          <a:latin typeface="Times New Roman" panose="02020603050405020304" charset="0"/>
                          <a:cs typeface="Times New Roman" panose="02020603050405020304" charset="0"/>
                        </a:rPr>
                        <a:t>最大时间/ns</a:t>
                      </a:r>
                      <a:endParaRPr lang="en-US" altLang="en-US" sz="1200" b="1"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641350">
                <a:tc>
                  <a:txBody>
                    <a:bodyPr/>
                    <a:p>
                      <a:pPr indent="0" algn="ctr">
                        <a:buNone/>
                      </a:pPr>
                      <a:r>
                        <a:rPr lang="en-US" sz="1200" b="0" kern="0">
                          <a:solidFill>
                            <a:srgbClr val="000000"/>
                          </a:solidFill>
                          <a:latin typeface="Times New Roman" panose="02020603050405020304" charset="0"/>
                          <a:cs typeface="Times New Roman" panose="02020603050405020304" charset="0"/>
                        </a:rPr>
                        <a:t>t</a:t>
                      </a:r>
                      <a:r>
                        <a:rPr lang="en-US" sz="1200" b="0" kern="0" baseline="-25000">
                          <a:solidFill>
                            <a:srgbClr val="000000"/>
                          </a:solidFill>
                          <a:latin typeface="Times New Roman" panose="02020603050405020304" charset="0"/>
                          <a:cs typeface="Times New Roman" panose="02020603050405020304" charset="0"/>
                        </a:rPr>
                        <a:t>WIT</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25209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200" b="0" kern="0">
                          <a:solidFill>
                            <a:srgbClr val="000000"/>
                          </a:solidFill>
                          <a:latin typeface="Times New Roman" panose="02020603050405020304" charset="0"/>
                          <a:cs typeface="Times New Roman" panose="02020603050405020304" charset="0"/>
                        </a:rPr>
                        <a:t>从写信号有效到中断请求无效的 时间</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 </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850</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21590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297815">
                <a:tc>
                  <a:txBody>
                    <a:bodyPr/>
                    <a:p>
                      <a:pPr indent="0" algn="ctr">
                        <a:buNone/>
                      </a:pPr>
                      <a:r>
                        <a:rPr lang="en-US" sz="1200" b="0" kern="0">
                          <a:solidFill>
                            <a:srgbClr val="000000"/>
                          </a:solidFill>
                          <a:latin typeface="Times New Roman" panose="02020603050405020304" charset="0"/>
                          <a:cs typeface="Times New Roman" panose="02020603050405020304" charset="0"/>
                        </a:rPr>
                        <a:t>t</a:t>
                      </a:r>
                      <a:r>
                        <a:rPr lang="en-US" sz="1200" b="0" kern="0" baseline="-25000">
                          <a:solidFill>
                            <a:srgbClr val="000000"/>
                          </a:solidFill>
                          <a:latin typeface="Times New Roman" panose="02020603050405020304" charset="0"/>
                          <a:cs typeface="Times New Roman" panose="02020603050405020304" charset="0"/>
                        </a:rPr>
                        <a:t>WOB</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200" b="0" kern="0">
                          <a:solidFill>
                            <a:srgbClr val="000000"/>
                          </a:solidFill>
                          <a:latin typeface="Times New Roman" panose="02020603050405020304" charset="0"/>
                          <a:cs typeface="Times New Roman" panose="02020603050405020304" charset="0"/>
                        </a:rPr>
                        <a:t>从写信号无效到输出缓冲器清的 时间</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 </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650</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43535">
                <a:tc>
                  <a:txBody>
                    <a:bodyPr/>
                    <a:p>
                      <a:pPr indent="0" algn="ctr">
                        <a:buNone/>
                      </a:pPr>
                      <a:r>
                        <a:rPr lang="en-US" sz="1200" b="0" kern="0">
                          <a:solidFill>
                            <a:srgbClr val="000000"/>
                          </a:solidFill>
                          <a:latin typeface="Times New Roman" panose="02020603050405020304" charset="0"/>
                          <a:cs typeface="Times New Roman" panose="02020603050405020304" charset="0"/>
                        </a:rPr>
                        <a:t>t</a:t>
                      </a:r>
                      <a:r>
                        <a:rPr lang="en-US" sz="1200" b="0" kern="0" baseline="-25000">
                          <a:solidFill>
                            <a:srgbClr val="000000"/>
                          </a:solidFill>
                          <a:latin typeface="Times New Roman" panose="02020603050405020304" charset="0"/>
                          <a:cs typeface="Times New Roman" panose="02020603050405020304" charset="0"/>
                        </a:rPr>
                        <a:t>AOB</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altLang="zh-CN" sz="1200" b="0" kern="0">
                          <a:solidFill>
                            <a:srgbClr val="131B0C"/>
                          </a:solidFill>
                          <a:cs typeface="Times New Roman" panose="02020603050405020304" charset="0"/>
                        </a:rPr>
                        <a:t>     </a:t>
                      </a:r>
                      <a:r>
                        <a:rPr lang="zh-CN" sz="1200" b="0" kern="0">
                          <a:solidFill>
                            <a:srgbClr val="131B0C"/>
                          </a:solidFill>
                          <a:cs typeface="Times New Roman" panose="02020603050405020304" charset="0"/>
                        </a:rPr>
                        <a:t>有效到      无效的 时间</a:t>
                      </a:r>
                      <a:endParaRPr lang="zh-CN" altLang="en-US" sz="1200" b="0" kern="0">
                        <a:solidFill>
                          <a:srgbClr val="131B0C"/>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 </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350</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43535">
                <a:tc>
                  <a:txBody>
                    <a:bodyPr/>
                    <a:p>
                      <a:pPr indent="0" algn="ctr">
                        <a:buNone/>
                      </a:pPr>
                      <a:r>
                        <a:rPr lang="en-US" sz="1200" b="0" kern="0">
                          <a:solidFill>
                            <a:srgbClr val="000000"/>
                          </a:solidFill>
                          <a:latin typeface="Times New Roman" panose="02020603050405020304" charset="0"/>
                          <a:cs typeface="Times New Roman" panose="02020603050405020304" charset="0"/>
                        </a:rPr>
                        <a:t>t</a:t>
                      </a:r>
                      <a:r>
                        <a:rPr lang="en-US" sz="1200" b="0" kern="0" baseline="-25000">
                          <a:solidFill>
                            <a:srgbClr val="000000"/>
                          </a:solidFill>
                          <a:latin typeface="Times New Roman" panose="02020603050405020304" charset="0"/>
                          <a:cs typeface="Times New Roman" panose="02020603050405020304" charset="0"/>
                        </a:rPr>
                        <a:t>AK</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altLang="zh-CN" sz="1200" b="0" kern="0">
                          <a:solidFill>
                            <a:srgbClr val="131B0C"/>
                          </a:solidFill>
                          <a:cs typeface="Times New Roman" panose="02020603050405020304" charset="0"/>
                        </a:rPr>
                        <a:t>     </a:t>
                      </a:r>
                      <a:r>
                        <a:rPr lang="zh-CN" sz="1200" b="0" kern="0">
                          <a:solidFill>
                            <a:srgbClr val="131B0C"/>
                          </a:solidFill>
                          <a:cs typeface="Times New Roman" panose="02020603050405020304" charset="0"/>
                        </a:rPr>
                        <a:t>脉冲的宽度</a:t>
                      </a:r>
                      <a:endParaRPr lang="zh-CN" altLang="en-US" sz="1200" b="0" kern="0">
                        <a:solidFill>
                          <a:srgbClr val="131B0C"/>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300</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 </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43535">
                <a:tc>
                  <a:txBody>
                    <a:bodyPr/>
                    <a:p>
                      <a:pPr indent="0" algn="ctr">
                        <a:buNone/>
                      </a:pPr>
                      <a:r>
                        <a:rPr lang="en-US" sz="1200" b="0" kern="0">
                          <a:solidFill>
                            <a:srgbClr val="000000"/>
                          </a:solidFill>
                          <a:latin typeface="Times New Roman" panose="02020603050405020304" charset="0"/>
                          <a:cs typeface="Times New Roman" panose="02020603050405020304" charset="0"/>
                        </a:rPr>
                        <a:t>t</a:t>
                      </a:r>
                      <a:r>
                        <a:rPr lang="en-US" sz="1200" b="0" kern="0" baseline="-25000">
                          <a:solidFill>
                            <a:srgbClr val="000000"/>
                          </a:solidFill>
                          <a:latin typeface="Times New Roman" panose="02020603050405020304" charset="0"/>
                          <a:cs typeface="Times New Roman" panose="02020603050405020304" charset="0"/>
                        </a:rPr>
                        <a:t>AIT</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altLang="zh-CN" sz="1200" b="0" kern="0">
                          <a:solidFill>
                            <a:srgbClr val="131B0C"/>
                          </a:solidFill>
                          <a:cs typeface="Times New Roman" panose="02020603050405020304" charset="0"/>
                        </a:rPr>
                        <a:t>     </a:t>
                      </a:r>
                      <a:r>
                        <a:rPr lang="zh-CN" sz="1200" b="0" kern="0">
                          <a:solidFill>
                            <a:srgbClr val="131B0C"/>
                          </a:solidFill>
                          <a:cs typeface="Times New Roman" panose="02020603050405020304" charset="0"/>
                        </a:rPr>
                        <a:t>为</a:t>
                      </a:r>
                      <a:r>
                        <a:rPr lang="zh-CN" altLang="en-US" sz="1200" b="0" kern="0">
                          <a:solidFill>
                            <a:srgbClr val="131B0C"/>
                          </a:solidFill>
                          <a:latin typeface="Times New Roman" panose="02020603050405020304" charset="0"/>
                          <a:ea typeface="Times New Roman" panose="02020603050405020304" charset="0"/>
                          <a:cs typeface="Times New Roman" panose="02020603050405020304" charset="0"/>
                        </a:rPr>
                        <a:t>1到发新的中断请求的时间</a:t>
                      </a:r>
                      <a:endParaRPr lang="zh-CN" altLang="en-US" sz="1200" b="0" kern="0">
                        <a:solidFill>
                          <a:srgbClr val="131B0C"/>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 </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350</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20675">
                <a:tc>
                  <a:txBody>
                    <a:bodyPr/>
                    <a:p>
                      <a:pPr indent="0" algn="ctr">
                        <a:buNone/>
                      </a:pPr>
                      <a:r>
                        <a:rPr lang="en-US" sz="1200" b="0" kern="0">
                          <a:solidFill>
                            <a:srgbClr val="000000"/>
                          </a:solidFill>
                          <a:latin typeface="Times New Roman" panose="02020603050405020304" charset="0"/>
                          <a:cs typeface="Times New Roman" panose="02020603050405020304" charset="0"/>
                        </a:rPr>
                        <a:t>t</a:t>
                      </a:r>
                      <a:r>
                        <a:rPr lang="en-US" sz="1200" b="0" kern="0" baseline="-25000">
                          <a:solidFill>
                            <a:srgbClr val="000000"/>
                          </a:solidFill>
                          <a:latin typeface="Times New Roman" panose="02020603050405020304" charset="0"/>
                          <a:cs typeface="Times New Roman" panose="02020603050405020304" charset="0"/>
                        </a:rPr>
                        <a:t>W</a:t>
                      </a:r>
                      <a:r>
                        <a:rPr lang="en-US" sz="1200" b="0" kern="0" baseline="-25000">
                          <a:solidFill>
                            <a:srgbClr val="000000"/>
                          </a:solidFill>
                          <a:latin typeface="宋体" panose="02010600030101010101" pitchFamily="2" charset="-122"/>
                          <a:ea typeface="宋体" panose="02010600030101010101" pitchFamily="2" charset="-122"/>
                          <a:cs typeface="宋体" panose="02010600030101010101" pitchFamily="2" charset="-122"/>
                        </a:rPr>
                        <a:t>D</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buNone/>
                      </a:pPr>
                      <a:r>
                        <a:rPr lang="en-US" sz="1200" b="0" kern="0">
                          <a:solidFill>
                            <a:srgbClr val="000000"/>
                          </a:solidFill>
                          <a:latin typeface="Times New Roman" panose="02020603050405020304" charset="0"/>
                          <a:cs typeface="Times New Roman" panose="02020603050405020304" charset="0"/>
                        </a:rPr>
                        <a:t>写信号撤除到数据有效的时间</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 </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3619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0" kern="0">
                          <a:solidFill>
                            <a:srgbClr val="000000"/>
                          </a:solidFill>
                          <a:latin typeface="Times New Roman" panose="02020603050405020304" charset="0"/>
                          <a:cs typeface="Times New Roman" panose="02020603050405020304" charset="0"/>
                        </a:rPr>
                        <a:t>350</a:t>
                      </a:r>
                      <a:endParaRPr lang="en-US" altLang="en-US" sz="1200" b="0" kern="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pic>
        <p:nvPicPr>
          <p:cNvPr id="6" name="图片 5"/>
          <p:cNvPicPr/>
          <p:nvPr/>
        </p:nvPicPr>
        <p:blipFill>
          <a:blip r:embed="rId2"/>
          <a:stretch>
            <a:fillRect/>
          </a:stretch>
        </p:blipFill>
        <p:spPr>
          <a:xfrm>
            <a:off x="3015615" y="3150870"/>
            <a:ext cx="295275" cy="180975"/>
          </a:xfrm>
          <a:prstGeom prst="rect">
            <a:avLst/>
          </a:prstGeom>
          <a:noFill/>
          <a:ln w="9525">
            <a:noFill/>
          </a:ln>
        </p:spPr>
      </p:pic>
      <p:pic>
        <p:nvPicPr>
          <p:cNvPr id="9" name="图片 8"/>
          <p:cNvPicPr/>
          <p:nvPr/>
        </p:nvPicPr>
        <p:blipFill>
          <a:blip r:embed="rId2"/>
          <a:stretch>
            <a:fillRect/>
          </a:stretch>
        </p:blipFill>
        <p:spPr>
          <a:xfrm>
            <a:off x="3015615" y="3150870"/>
            <a:ext cx="295275" cy="180975"/>
          </a:xfrm>
          <a:prstGeom prst="rect">
            <a:avLst/>
          </a:prstGeom>
          <a:noFill/>
          <a:ln w="9525">
            <a:noFill/>
          </a:ln>
        </p:spPr>
      </p:pic>
      <p:pic>
        <p:nvPicPr>
          <p:cNvPr id="10" name="图片 9"/>
          <p:cNvPicPr/>
          <p:nvPr/>
        </p:nvPicPr>
        <p:blipFill>
          <a:blip r:embed="rId2"/>
          <a:stretch>
            <a:fillRect/>
          </a:stretch>
        </p:blipFill>
        <p:spPr>
          <a:xfrm>
            <a:off x="3015615" y="3341370"/>
            <a:ext cx="295275" cy="180975"/>
          </a:xfrm>
          <a:prstGeom prst="rect">
            <a:avLst/>
          </a:prstGeom>
          <a:noFill/>
          <a:ln w="9525">
            <a:noFill/>
          </a:ln>
        </p:spPr>
      </p:pic>
      <p:pic>
        <p:nvPicPr>
          <p:cNvPr id="11" name="图片 10"/>
          <p:cNvPicPr/>
          <p:nvPr/>
        </p:nvPicPr>
        <p:blipFill>
          <a:blip r:embed="rId2"/>
          <a:stretch>
            <a:fillRect/>
          </a:stretch>
        </p:blipFill>
        <p:spPr>
          <a:xfrm>
            <a:off x="3015615" y="3531870"/>
            <a:ext cx="295275" cy="180975"/>
          </a:xfrm>
          <a:prstGeom prst="rect">
            <a:avLst/>
          </a:prstGeom>
          <a:noFill/>
          <a:ln w="9525">
            <a:noFill/>
          </a:ln>
        </p:spPr>
      </p:pic>
      <p:graphicFrame>
        <p:nvGraphicFramePr>
          <p:cNvPr id="3" name="对象 29"/>
          <p:cNvGraphicFramePr>
            <a:graphicFrameLocks noChangeAspect="1"/>
          </p:cNvGraphicFramePr>
          <p:nvPr/>
        </p:nvGraphicFramePr>
        <p:xfrm>
          <a:off x="4977765" y="4331335"/>
          <a:ext cx="336550" cy="203835"/>
        </p:xfrm>
        <a:graphic>
          <a:graphicData uri="http://schemas.openxmlformats.org/presentationml/2006/ole">
            <mc:AlternateContent xmlns:mc="http://schemas.openxmlformats.org/markup-compatibility/2006">
              <mc:Choice xmlns:v="urn:schemas-microsoft-com:vml" Requires="v">
                <p:oleObj spid="_x0000_s3076" name="" r:id="rId3" imgW="291465" imgH="177800" progId="Equation.KSEE3">
                  <p:embed/>
                </p:oleObj>
              </mc:Choice>
              <mc:Fallback>
                <p:oleObj name="" r:id="rId3" imgW="291465" imgH="177800" progId="Equation.KSEE3">
                  <p:embed/>
                  <p:pic>
                    <p:nvPicPr>
                      <p:cNvPr id="0" name="图片 3075"/>
                      <p:cNvPicPr/>
                      <p:nvPr/>
                    </p:nvPicPr>
                    <p:blipFill>
                      <a:blip r:embed="rId4"/>
                      <a:stretch>
                        <a:fillRect/>
                      </a:stretch>
                    </p:blipFill>
                    <p:spPr>
                      <a:xfrm>
                        <a:off x="4977765" y="4331335"/>
                        <a:ext cx="336550" cy="203835"/>
                      </a:xfrm>
                      <a:prstGeom prst="rect">
                        <a:avLst/>
                      </a:prstGeom>
                      <a:noFill/>
                      <a:ln w="38100">
                        <a:noFill/>
                        <a:miter/>
                      </a:ln>
                    </p:spPr>
                  </p:pic>
                </p:oleObj>
              </mc:Fallback>
            </mc:AlternateContent>
          </a:graphicData>
        </a:graphic>
      </p:graphicFrame>
      <p:graphicFrame>
        <p:nvGraphicFramePr>
          <p:cNvPr id="8" name="对象 30"/>
          <p:cNvGraphicFramePr>
            <a:graphicFrameLocks noChangeAspect="1"/>
          </p:cNvGraphicFramePr>
          <p:nvPr/>
        </p:nvGraphicFramePr>
        <p:xfrm>
          <a:off x="5745480" y="4325620"/>
          <a:ext cx="334010" cy="221615"/>
        </p:xfrm>
        <a:graphic>
          <a:graphicData uri="http://schemas.openxmlformats.org/presentationml/2006/ole">
            <mc:AlternateContent xmlns:mc="http://schemas.openxmlformats.org/markup-compatibility/2006">
              <mc:Choice xmlns:v="urn:schemas-microsoft-com:vml" Requires="v">
                <p:oleObj spid="_x0000_s12" name="" r:id="rId5" imgW="266065" imgH="177800" progId="Equation.KSEE3">
                  <p:embed/>
                </p:oleObj>
              </mc:Choice>
              <mc:Fallback>
                <p:oleObj name="" r:id="rId5" imgW="266065" imgH="177800" progId="Equation.KSEE3">
                  <p:embed/>
                  <p:pic>
                    <p:nvPicPr>
                      <p:cNvPr id="0" name="图片 11"/>
                      <p:cNvPicPr/>
                      <p:nvPr/>
                    </p:nvPicPr>
                    <p:blipFill>
                      <a:blip r:embed="rId6"/>
                      <a:stretch>
                        <a:fillRect/>
                      </a:stretch>
                    </p:blipFill>
                    <p:spPr>
                      <a:xfrm>
                        <a:off x="5745480" y="4325620"/>
                        <a:ext cx="334010" cy="221615"/>
                      </a:xfrm>
                      <a:prstGeom prst="rect">
                        <a:avLst/>
                      </a:prstGeom>
                      <a:noFill/>
                      <a:ln w="38100">
                        <a:noFill/>
                        <a:miter/>
                      </a:ln>
                    </p:spPr>
                  </p:pic>
                </p:oleObj>
              </mc:Fallback>
            </mc:AlternateContent>
          </a:graphicData>
        </a:graphic>
      </p:graphicFrame>
      <p:graphicFrame>
        <p:nvGraphicFramePr>
          <p:cNvPr id="13" name="对象 29"/>
          <p:cNvGraphicFramePr>
            <a:graphicFrameLocks noChangeAspect="1"/>
          </p:cNvGraphicFramePr>
          <p:nvPr/>
        </p:nvGraphicFramePr>
        <p:xfrm>
          <a:off x="4961255" y="4673600"/>
          <a:ext cx="336550" cy="203835"/>
        </p:xfrm>
        <a:graphic>
          <a:graphicData uri="http://schemas.openxmlformats.org/presentationml/2006/ole">
            <mc:AlternateContent xmlns:mc="http://schemas.openxmlformats.org/markup-compatibility/2006">
              <mc:Choice xmlns:v="urn:schemas-microsoft-com:vml" Requires="v">
                <p:oleObj spid="_x0000_s14" name="" r:id="rId7" imgW="291465" imgH="177800" progId="Equation.KSEE3">
                  <p:embed/>
                </p:oleObj>
              </mc:Choice>
              <mc:Fallback>
                <p:oleObj name="" r:id="rId7" imgW="291465" imgH="177800" progId="Equation.KSEE3">
                  <p:embed/>
                  <p:pic>
                    <p:nvPicPr>
                      <p:cNvPr id="0" name="图片 3075"/>
                      <p:cNvPicPr/>
                      <p:nvPr/>
                    </p:nvPicPr>
                    <p:blipFill>
                      <a:blip r:embed="rId4"/>
                      <a:stretch>
                        <a:fillRect/>
                      </a:stretch>
                    </p:blipFill>
                    <p:spPr>
                      <a:xfrm>
                        <a:off x="4961255" y="4673600"/>
                        <a:ext cx="336550" cy="203835"/>
                      </a:xfrm>
                      <a:prstGeom prst="rect">
                        <a:avLst/>
                      </a:prstGeom>
                      <a:noFill/>
                      <a:ln w="38100">
                        <a:noFill/>
                        <a:miter/>
                      </a:ln>
                    </p:spPr>
                  </p:pic>
                </p:oleObj>
              </mc:Fallback>
            </mc:AlternateContent>
          </a:graphicData>
        </a:graphic>
      </p:graphicFrame>
      <p:graphicFrame>
        <p:nvGraphicFramePr>
          <p:cNvPr id="15" name="对象 29"/>
          <p:cNvGraphicFramePr>
            <a:graphicFrameLocks noChangeAspect="1"/>
          </p:cNvGraphicFramePr>
          <p:nvPr/>
        </p:nvGraphicFramePr>
        <p:xfrm>
          <a:off x="4944745" y="4944110"/>
          <a:ext cx="336550" cy="203835"/>
        </p:xfrm>
        <a:graphic>
          <a:graphicData uri="http://schemas.openxmlformats.org/presentationml/2006/ole">
            <mc:AlternateContent xmlns:mc="http://schemas.openxmlformats.org/markup-compatibility/2006">
              <mc:Choice xmlns:v="urn:schemas-microsoft-com:vml" Requires="v">
                <p:oleObj spid="_x0000_s16" name="" r:id="rId8" imgW="291465" imgH="177800" progId="Equation.KSEE3">
                  <p:embed/>
                </p:oleObj>
              </mc:Choice>
              <mc:Fallback>
                <p:oleObj name="" r:id="rId8" imgW="291465" imgH="177800" progId="Equation.KSEE3">
                  <p:embed/>
                  <p:pic>
                    <p:nvPicPr>
                      <p:cNvPr id="0" name="图片 3075"/>
                      <p:cNvPicPr/>
                      <p:nvPr/>
                    </p:nvPicPr>
                    <p:blipFill>
                      <a:blip r:embed="rId4"/>
                      <a:stretch>
                        <a:fillRect/>
                      </a:stretch>
                    </p:blipFill>
                    <p:spPr>
                      <a:xfrm>
                        <a:off x="4944745" y="4944110"/>
                        <a:ext cx="336550" cy="203835"/>
                      </a:xfrm>
                      <a:prstGeom prst="rect">
                        <a:avLst/>
                      </a:prstGeom>
                      <a:noFill/>
                      <a:ln w="38100">
                        <a:noFill/>
                        <a:miter/>
                      </a:ln>
                    </p:spPr>
                  </p:pic>
                </p:oleObj>
              </mc:Fallback>
            </mc:AlternateContent>
          </a:graphicData>
        </a:graphic>
      </p:graphicFrame>
      <p:sp>
        <p:nvSpPr>
          <p:cNvPr id="17" name="文本框 16"/>
          <p:cNvSpPr txBox="1"/>
          <p:nvPr/>
        </p:nvSpPr>
        <p:spPr>
          <a:xfrm>
            <a:off x="5401310" y="2141220"/>
            <a:ext cx="223774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表</a:t>
            </a:r>
            <a:r>
              <a:rPr lang="en-US" sz="1400" b="1">
                <a:solidFill>
                  <a:srgbClr val="000000"/>
                </a:solidFill>
                <a:latin typeface="宋体" panose="02010600030101010101" pitchFamily="2" charset="-122"/>
              </a:rPr>
              <a:t>8.3 </a:t>
            </a:r>
            <a:r>
              <a:rPr lang="zh-CN" sz="1400" b="1">
                <a:solidFill>
                  <a:srgbClr val="000000"/>
                </a:solidFill>
                <a:ea typeface="宋体" panose="02010600030101010101" pitchFamily="2" charset="-122"/>
              </a:rPr>
              <a:t>图</a:t>
            </a:r>
            <a:r>
              <a:rPr lang="en-US" sz="1400" b="1">
                <a:solidFill>
                  <a:srgbClr val="000000"/>
                </a:solidFill>
                <a:latin typeface="Times New Roman" panose="02020603050405020304" charset="0"/>
              </a:rPr>
              <a:t>8.5</a:t>
            </a:r>
            <a:r>
              <a:rPr lang="zh-CN" sz="1400" b="1">
                <a:solidFill>
                  <a:srgbClr val="000000"/>
                </a:solidFill>
                <a:ea typeface="宋体" panose="02010600030101010101" pitchFamily="2" charset="-122"/>
              </a:rPr>
              <a:t>参数说明</a:t>
            </a:r>
            <a:endParaRPr lang="zh-CN" altLang="en-US" sz="1400"/>
          </a:p>
        </p:txBody>
      </p:sp>
      <p:sp>
        <p:nvSpPr>
          <p:cNvPr id="18" name="文本占位符 1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7" name="文本框 6"/>
          <p:cNvSpPr txBox="1"/>
          <p:nvPr/>
        </p:nvSpPr>
        <p:spPr>
          <a:xfrm>
            <a:off x="3219450" y="6019800"/>
            <a:ext cx="2794635" cy="306705"/>
          </a:xfrm>
          <a:prstGeom prst="rect">
            <a:avLst/>
          </a:prstGeom>
          <a:noFill/>
        </p:spPr>
        <p:txBody>
          <a:bodyPr wrap="square" rtlCol="0">
            <a:spAutoFit/>
          </a:bodyPr>
          <a:p>
            <a:pPr algn="ctr"/>
            <a:r>
              <a:rPr lang="zh-CN" altLang="en-US" sz="1400" b="1"/>
              <a:t>图</a:t>
            </a:r>
            <a:r>
              <a:rPr lang="en-US" altLang="zh-CN" sz="1400" b="1"/>
              <a:t>8</a:t>
            </a:r>
            <a:r>
              <a:rPr lang="zh-CN" altLang="en-US" sz="1400" b="1"/>
              <a:t>.</a:t>
            </a:r>
            <a:r>
              <a:rPr lang="en-US" sz="1400" b="1"/>
              <a:t>6  </a:t>
            </a:r>
            <a:r>
              <a:rPr lang="zh-CN" altLang="en-US" sz="1400" b="1"/>
              <a:t> </a:t>
            </a:r>
            <a:r>
              <a:rPr lang="zh-CN" sz="1400" b="1">
                <a:ea typeface="宋体" panose="02010600030101010101" pitchFamily="2" charset="-122"/>
              </a:rPr>
              <a:t>8255方式1输入端口状态</a:t>
            </a:r>
            <a:endParaRPr lang="zh-CN" sz="1400" b="1">
              <a:ea typeface="宋体" panose="02010600030101010101" pitchFamily="2" charset="-122"/>
            </a:endParaRPr>
          </a:p>
        </p:txBody>
      </p:sp>
      <p:sp>
        <p:nvSpPr>
          <p:cNvPr id="100" name="矩形 99"/>
          <p:cNvSpPr/>
          <p:nvPr/>
        </p:nvSpPr>
        <p:spPr>
          <a:xfrm>
            <a:off x="201295" y="1596390"/>
            <a:ext cx="8625840" cy="1312545"/>
          </a:xfrm>
          <a:prstGeom prst="rect">
            <a:avLst/>
          </a:prstGeom>
        </p:spPr>
        <p:txBody>
          <a:bodyPr vert="horz" rtlCol="0">
            <a:normAutofit/>
          </a:bodyPr>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 </a:t>
            </a:r>
            <a:r>
              <a:rPr sz="2000" kern="0">
                <a:latin typeface="微软雅黑" panose="020B0503020204020204" pitchFamily="34" charset="-122"/>
                <a:ea typeface="微软雅黑" panose="020B0503020204020204" pitchFamily="34" charset="-122"/>
                <a:sym typeface="+mn-ea"/>
              </a:rPr>
              <a:t>(2) A口、B口工作于输入方式。</a:t>
            </a:r>
            <a:endParaRPr sz="2000" kern="0">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sz="2000" kern="0">
                <a:latin typeface="微软雅黑" panose="020B0503020204020204" pitchFamily="34" charset="-122"/>
                <a:ea typeface="微软雅黑" panose="020B0503020204020204" pitchFamily="34" charset="-122"/>
                <a:sym typeface="+mn-ea"/>
              </a:rPr>
              <a:t>       在方式1下，A口、B口作为输入口的端口定义如图8.6所示。</a:t>
            </a:r>
            <a:endParaRPr sz="2000" kern="0">
              <a:latin typeface="微软雅黑" panose="020B0503020204020204" pitchFamily="34" charset="-122"/>
              <a:ea typeface="微软雅黑" panose="020B0503020204020204" pitchFamily="34" charset="-122"/>
              <a:sym typeface="+mn-ea"/>
            </a:endParaRPr>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pic>
        <p:nvPicPr>
          <p:cNvPr id="2" name="图片 6" descr="7t6"/>
          <p:cNvPicPr>
            <a:picLocks noChangeAspect="1"/>
          </p:cNvPicPr>
          <p:nvPr/>
        </p:nvPicPr>
        <p:blipFill>
          <a:blip r:embed="rId1"/>
          <a:stretch>
            <a:fillRect/>
          </a:stretch>
        </p:blipFill>
        <p:spPr>
          <a:xfrm>
            <a:off x="828040" y="2764155"/>
            <a:ext cx="7813675" cy="308165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7180"/>
            <a:ext cx="8229600" cy="669925"/>
          </a:xfrm>
        </p:spPr>
        <p:txBody>
          <a:bodyPr/>
          <a:p>
            <a:pPr latinLnBrk="0">
              <a:lnSpc>
                <a:spcPts val="4000"/>
              </a:lnSpc>
              <a:spcBef>
                <a:spcPts val="0"/>
              </a:spcBef>
            </a:pPr>
            <a:r>
              <a:rPr lang="en-US" altLang="zh-CN" sz="2000">
                <a:sym typeface="+mn-ea"/>
              </a:rPr>
              <a:t>  </a:t>
            </a:r>
            <a:r>
              <a:rPr sz="2000"/>
              <a:t>方式1的输入时序如图8.7所示</a:t>
            </a:r>
            <a:r>
              <a:rPr lang="zh-CN" sz="2000"/>
              <a:t>，各参数说明如表8.4所示。</a:t>
            </a:r>
            <a:endParaRPr lang="zh-CN"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7" name="文本框 6"/>
          <p:cNvSpPr txBox="1"/>
          <p:nvPr/>
        </p:nvSpPr>
        <p:spPr>
          <a:xfrm>
            <a:off x="298450" y="6188710"/>
            <a:ext cx="2794635" cy="306705"/>
          </a:xfrm>
          <a:prstGeom prst="rect">
            <a:avLst/>
          </a:prstGeom>
          <a:noFill/>
        </p:spPr>
        <p:txBody>
          <a:bodyPr wrap="square" rtlCol="0">
            <a:spAutoFit/>
          </a:bodyPr>
          <a:p>
            <a:pPr algn="ctr"/>
            <a:r>
              <a:rPr lang="zh-CN" altLang="en-US" sz="1400" b="1"/>
              <a:t>图</a:t>
            </a:r>
            <a:r>
              <a:rPr lang="en-US" altLang="zh-CN" sz="1400" b="1"/>
              <a:t>8</a:t>
            </a:r>
            <a:r>
              <a:rPr lang="zh-CN" altLang="en-US" sz="1400" b="1"/>
              <a:t>.</a:t>
            </a:r>
            <a:r>
              <a:rPr lang="en-US" sz="1400" b="1"/>
              <a:t>7  </a:t>
            </a:r>
            <a:r>
              <a:rPr lang="zh-CN" sz="1400" b="1"/>
              <a:t>8255方式1输入时序图</a:t>
            </a:r>
            <a:endParaRPr lang="zh-CN" sz="1400" b="1"/>
          </a:p>
        </p:txBody>
      </p:sp>
      <p:pic>
        <p:nvPicPr>
          <p:cNvPr id="2" name="图片 7" descr="7t7"/>
          <p:cNvPicPr>
            <a:picLocks noChangeAspect="1"/>
          </p:cNvPicPr>
          <p:nvPr/>
        </p:nvPicPr>
        <p:blipFill>
          <a:blip r:embed="rId1"/>
          <a:stretch>
            <a:fillRect/>
          </a:stretch>
        </p:blipFill>
        <p:spPr>
          <a:xfrm>
            <a:off x="198755" y="2372360"/>
            <a:ext cx="3871595" cy="3533775"/>
          </a:xfrm>
          <a:prstGeom prst="rect">
            <a:avLst/>
          </a:prstGeom>
          <a:noFill/>
          <a:ln w="9525">
            <a:noFill/>
          </a:ln>
        </p:spPr>
      </p:pic>
      <p:graphicFrame>
        <p:nvGraphicFramePr>
          <p:cNvPr id="4" name="表格 3"/>
          <p:cNvGraphicFramePr/>
          <p:nvPr/>
        </p:nvGraphicFramePr>
        <p:xfrm>
          <a:off x="4137660" y="2372360"/>
          <a:ext cx="4891405" cy="4156075"/>
        </p:xfrm>
        <a:graphic>
          <a:graphicData uri="http://schemas.openxmlformats.org/drawingml/2006/table">
            <a:tbl>
              <a:tblPr firstRow="1" bandRow="1">
                <a:tableStyleId>{5940675A-B579-460E-94D1-54222C63F5DA}</a:tableStyleId>
              </a:tblPr>
              <a:tblGrid>
                <a:gridCol w="836930"/>
                <a:gridCol w="2499995"/>
                <a:gridCol w="835660"/>
                <a:gridCol w="718820"/>
              </a:tblGrid>
              <a:tr h="226695">
                <a:tc rowSpan="2">
                  <a:txBody>
                    <a:bodyPr/>
                    <a:p>
                      <a:pPr indent="0" algn="ctr">
                        <a:buNone/>
                      </a:pPr>
                      <a:r>
                        <a:rPr lang="en-US" sz="1400" b="1">
                          <a:ln>
                            <a:noFill/>
                          </a:ln>
                          <a:solidFill>
                            <a:srgbClr val="000000"/>
                          </a:solidFill>
                          <a:latin typeface="Times New Roman" panose="02020603050405020304" charset="0"/>
                          <a:cs typeface="Times New Roman" panose="02020603050405020304" charset="0"/>
                        </a:rPr>
                        <a:t>参数</a:t>
                      </a:r>
                      <a:endParaRPr lang="en-US" altLang="en-US" sz="1400" b="1">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ctr">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rowSpan="2">
                  <a:txBody>
                    <a:bodyPr/>
                    <a:p>
                      <a:pPr indent="0" algn="ctr">
                        <a:buNone/>
                      </a:pPr>
                      <a:r>
                        <a:rPr lang="en-US" sz="1400" b="1">
                          <a:ln>
                            <a:noFill/>
                          </a:ln>
                          <a:solidFill>
                            <a:srgbClr val="000000"/>
                          </a:solidFill>
                          <a:latin typeface="Times New Roman" panose="02020603050405020304" charset="0"/>
                          <a:cs typeface="Times New Roman" panose="02020603050405020304" charset="0"/>
                        </a:rPr>
                        <a:t>说    明</a:t>
                      </a:r>
                      <a:endParaRPr lang="en-US" altLang="en-US" sz="1400" b="1">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gridSpan="2">
                  <a:txBody>
                    <a:bodyPr/>
                    <a:p>
                      <a:pPr indent="0" algn="ctr">
                        <a:buNone/>
                      </a:pPr>
                      <a:r>
                        <a:rPr lang="en-US" sz="1400" b="1">
                          <a:ln>
                            <a:noFill/>
                          </a:ln>
                          <a:solidFill>
                            <a:srgbClr val="000000"/>
                          </a:solidFill>
                          <a:latin typeface="Times New Roman" panose="02020603050405020304" charset="0"/>
                          <a:cs typeface="Times New Roman" panose="02020603050405020304" charset="0"/>
                        </a:rPr>
                        <a:t>8255A</a:t>
                      </a:r>
                      <a:endParaRPr lang="en-US" altLang="en-US" sz="1400" b="1">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hMerge="1">
                  <a:tcPr>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tcPr>
                </a:tc>
              </a:tr>
              <a:tr h="349250">
                <a:tc vMerge="1">
                  <a:tcPr>
                    <a:lnL w="12700">
                      <a:solidFill>
                        <a:srgbClr val="131B0C"/>
                      </a:solidFill>
                      <a:prstDash val="solid"/>
                    </a:lnL>
                    <a:lnR w="12700" cap="flat" cmpd="sng">
                      <a:solidFill>
                        <a:srgbClr val="131B0C"/>
                      </a:solidFill>
                      <a:prstDash val="solid"/>
                      <a:headEnd type="none" w="med" len="med"/>
                      <a:tailEnd type="none" w="med" len="med"/>
                    </a:lnR>
                    <a:lnB w="12700" cap="flat">
                      <a:solidFill>
                        <a:srgbClr val="131B0C"/>
                      </a:solidFill>
                      <a:prstDash val="solid"/>
                    </a:lnB>
                  </a:tcPr>
                </a:tc>
                <a:tc vMerge="1">
                  <a:tcP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B w="12700" cap="flat" cmpd="sng">
                      <a:solidFill>
                        <a:srgbClr val="131B0C"/>
                      </a:solidFill>
                      <a:prstDash val="solid"/>
                      <a:headEnd type="none" w="med" len="med"/>
                      <a:tailEnd type="none" w="med" len="med"/>
                    </a:lnB>
                  </a:tcPr>
                </a:tc>
                <a:tc>
                  <a:txBody>
                    <a:bodyPr/>
                    <a:p>
                      <a:pPr indent="0" algn="ctr">
                        <a:buNone/>
                      </a:pPr>
                      <a:r>
                        <a:rPr lang="en-US" sz="1400" b="1">
                          <a:ln>
                            <a:noFill/>
                          </a:ln>
                          <a:solidFill>
                            <a:srgbClr val="000000"/>
                          </a:solidFill>
                          <a:latin typeface="Times New Roman" panose="02020603050405020304" charset="0"/>
                          <a:cs typeface="Times New Roman" panose="02020603050405020304" charset="0"/>
                        </a:rPr>
                        <a:t>最小时间/ns</a:t>
                      </a:r>
                      <a:endParaRPr lang="en-US" altLang="en-US" sz="1400" b="1">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ln>
                            <a:noFill/>
                          </a:ln>
                          <a:solidFill>
                            <a:srgbClr val="000000"/>
                          </a:solidFill>
                          <a:latin typeface="Times New Roman" panose="02020603050405020304" charset="0"/>
                          <a:cs typeface="Times New Roman" panose="02020603050405020304" charset="0"/>
                        </a:rPr>
                        <a:t>最大时间/ns</a:t>
                      </a:r>
                      <a:endParaRPr lang="en-US" altLang="en-US" sz="1400" b="1">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485140">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ST</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ln>
                            <a:noFill/>
                          </a:ln>
                          <a:solidFill>
                            <a:srgbClr val="000000"/>
                          </a:solidFill>
                          <a:latin typeface="Times New Roman" panose="02020603050405020304" charset="0"/>
                          <a:cs typeface="Times New Roman" panose="02020603050405020304" charset="0"/>
                        </a:rPr>
                        <a:t>选通脉冲的宽度</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500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421005">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SIB</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ln>
                            <a:noFill/>
                          </a:ln>
                          <a:solidFill>
                            <a:srgbClr val="000000"/>
                          </a:solidFill>
                          <a:latin typeface="宋体" panose="02010600030101010101" pitchFamily="2" charset="-122"/>
                          <a:ea typeface="宋体" panose="02010600030101010101" pitchFamily="2" charset="-122"/>
                          <a:cs typeface="宋体" panose="02010600030101010101" pitchFamily="2" charset="-122"/>
                        </a:rPr>
                        <a:t>从</a:t>
                      </a:r>
                      <a:r>
                        <a:rPr lang="en-US" sz="1400" b="0">
                          <a:ln>
                            <a:noFill/>
                          </a:ln>
                          <a:solidFill>
                            <a:srgbClr val="000000"/>
                          </a:solidFill>
                          <a:latin typeface="Times New Roman" panose="02020603050405020304" charset="0"/>
                          <a:cs typeface="Times New Roman" panose="02020603050405020304" charset="0"/>
                        </a:rPr>
                        <a:t>选通脉冲有效到IBF有效的时间</a:t>
                      </a:r>
                      <a:endParaRPr lang="en-US" altLang="en-US" sz="1400" b="0">
                        <a:ln>
                          <a:noFill/>
                        </a:ln>
                        <a:solidFill>
                          <a:srgbClr val="000000"/>
                        </a:solidFill>
                        <a:latin typeface="Times New Roman" panose="02020603050405020304" charset="0"/>
                        <a:ea typeface="宋体" panose="02010600030101010101" pitchFamily="2" charset="-122"/>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300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07670">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SIT</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ln>
                            <a:noFill/>
                          </a:ln>
                          <a:latin typeface="Times New Roman" panose="02020603050405020304" charset="0"/>
                        </a:rPr>
                        <a:t>        =1</a:t>
                      </a:r>
                      <a:r>
                        <a:rPr lang="en-US" sz="1400" b="0">
                          <a:ln>
                            <a:noFill/>
                          </a:ln>
                          <a:solidFill>
                            <a:srgbClr val="000000"/>
                          </a:solidFill>
                          <a:latin typeface="宋体" panose="02010600030101010101" pitchFamily="2" charset="-122"/>
                          <a:ea typeface="宋体" panose="02010600030101010101" pitchFamily="2" charset="-122"/>
                          <a:cs typeface="宋体" panose="02010600030101010101" pitchFamily="2" charset="-122"/>
                        </a:rPr>
                        <a:t>到中断请求INTR有效的时间</a:t>
                      </a:r>
                      <a:endParaRPr lang="en-US" sz="1400" b="0">
                        <a:ln>
                          <a:noFill/>
                        </a:ln>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300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49885">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PH</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ln>
                            <a:noFill/>
                          </a:ln>
                          <a:solidFill>
                            <a:srgbClr val="000000"/>
                          </a:solidFill>
                          <a:latin typeface="Times New Roman" panose="02020603050405020304" charset="0"/>
                          <a:cs typeface="Times New Roman" panose="02020603050405020304" charset="0"/>
                        </a:rPr>
                        <a:t>数据保持时间</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180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07670">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PS</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ln>
                            <a:noFill/>
                          </a:ln>
                          <a:solidFill>
                            <a:srgbClr val="131B0C"/>
                          </a:solidFill>
                          <a:latin typeface="宋体" panose="02010600030101010101" pitchFamily="2" charset="-122"/>
                          <a:ea typeface="宋体" panose="02010600030101010101" pitchFamily="2" charset="-122"/>
                          <a:cs typeface="宋体" panose="02010600030101010101" pitchFamily="2" charset="-122"/>
                        </a:rPr>
                        <a:t>从</a:t>
                      </a:r>
                      <a:r>
                        <a:rPr lang="en-US" sz="1400" b="0">
                          <a:ln>
                            <a:noFill/>
                          </a:ln>
                          <a:solidFill>
                            <a:srgbClr val="131B0C"/>
                          </a:solidFill>
                          <a:latin typeface="Times New Roman" panose="02020603050405020304" charset="0"/>
                          <a:cs typeface="Times New Roman" panose="02020603050405020304" charset="0"/>
                        </a:rPr>
                        <a:t>数据有效到        </a:t>
                      </a:r>
                      <a:r>
                        <a:rPr lang="zh-CN" sz="1400" b="0">
                          <a:ln>
                            <a:noFill/>
                          </a:ln>
                          <a:solidFill>
                            <a:srgbClr val="131B0C"/>
                          </a:solidFill>
                          <a:cs typeface="Times New Roman" panose="02020603050405020304" charset="0"/>
                        </a:rPr>
                        <a:t>无效的时间</a:t>
                      </a:r>
                      <a:endParaRPr lang="zh-CN" altLang="en-US" sz="1400" b="0">
                        <a:ln>
                          <a:noFill/>
                        </a:ln>
                        <a:solidFill>
                          <a:srgbClr val="131B0C"/>
                        </a:solidFill>
                        <a:latin typeface="宋体" panose="02010600030101010101" pitchFamily="2" charset="-122"/>
                        <a:ea typeface="宋体" panose="02010600030101010101" pitchFamily="2" charset="-122"/>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20370">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RIT</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ln>
                            <a:noFill/>
                          </a:ln>
                          <a:solidFill>
                            <a:srgbClr val="131B0C"/>
                          </a:solidFill>
                          <a:latin typeface="宋体" panose="02010600030101010101" pitchFamily="2" charset="-122"/>
                          <a:ea typeface="宋体" panose="02010600030101010101" pitchFamily="2" charset="-122"/>
                          <a:cs typeface="宋体" panose="02010600030101010101" pitchFamily="2" charset="-122"/>
                        </a:rPr>
                        <a:t>从   </a:t>
                      </a:r>
                      <a:r>
                        <a:rPr lang="zh-CN" sz="1400" b="0">
                          <a:ln>
                            <a:noFill/>
                          </a:ln>
                          <a:solidFill>
                            <a:srgbClr val="131B0C"/>
                          </a:solidFill>
                          <a:cs typeface="Times New Roman" panose="02020603050405020304" charset="0"/>
                        </a:rPr>
                        <a:t>有效到中断请求撤除的时间</a:t>
                      </a:r>
                      <a:endParaRPr lang="zh-CN" altLang="en-US" sz="1400" b="0">
                        <a:ln>
                          <a:noFill/>
                        </a:ln>
                        <a:solidFill>
                          <a:srgbClr val="131B0C"/>
                        </a:solidFill>
                        <a:latin typeface="宋体" panose="02010600030101010101" pitchFamily="2" charset="-122"/>
                        <a:ea typeface="宋体" panose="02010600030101010101" pitchFamily="2" charset="-122"/>
                        <a:cs typeface="Times New Roman" panose="02020603050405020304" charset="0"/>
                      </a:endParaRPr>
                    </a:p>
                  </a:txBody>
                  <a:tcPr marL="68580" marR="68580" marT="10795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400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53390">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t</a:t>
                      </a:r>
                      <a:r>
                        <a:rPr lang="en-US" sz="1400" b="0" baseline="-25000">
                          <a:ln>
                            <a:noFill/>
                          </a:ln>
                          <a:solidFill>
                            <a:srgbClr val="000000"/>
                          </a:solidFill>
                          <a:latin typeface="Times New Roman" panose="02020603050405020304" charset="0"/>
                          <a:cs typeface="Times New Roman" panose="02020603050405020304" charset="0"/>
                        </a:rPr>
                        <a:t>RIB</a:t>
                      </a:r>
                      <a:endParaRPr lang="en-US" altLang="en-US" sz="1400" b="0" baseline="-2500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buNone/>
                      </a:pPr>
                      <a:r>
                        <a:rPr lang="en-US" sz="1400" b="0">
                          <a:ln>
                            <a:noFill/>
                          </a:ln>
                          <a:solidFill>
                            <a:srgbClr val="131B0C"/>
                          </a:solidFill>
                          <a:latin typeface="宋体" panose="02010600030101010101" pitchFamily="2" charset="-122"/>
                          <a:ea typeface="宋体" panose="02010600030101010101" pitchFamily="2" charset="-122"/>
                          <a:cs typeface="宋体" panose="02010600030101010101" pitchFamily="2" charset="-122"/>
                        </a:rPr>
                        <a:t>从   为1到IBF为0之间的时间 </a:t>
                      </a:r>
                      <a:endParaRPr lang="zh-CN" altLang="en-US" sz="1400" b="0">
                        <a:ln>
                          <a:noFill/>
                        </a:ln>
                        <a:solidFill>
                          <a:srgbClr val="131B0C"/>
                        </a:solidFill>
                        <a:latin typeface="宋体" panose="02010600030101010101" pitchFamily="2" charset="-122"/>
                        <a:ea typeface="宋体" panose="02010600030101010101" pitchFamily="2" charset="-122"/>
                        <a:cs typeface="Times New Roman" panose="02020603050405020304" charset="0"/>
                      </a:endParaRPr>
                    </a:p>
                  </a:txBody>
                  <a:tcPr marL="68580" marR="68580" marT="10795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 </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ln>
                            <a:noFill/>
                          </a:ln>
                          <a:solidFill>
                            <a:srgbClr val="000000"/>
                          </a:solidFill>
                          <a:latin typeface="Times New Roman" panose="02020603050405020304" charset="0"/>
                          <a:cs typeface="Times New Roman" panose="02020603050405020304" charset="0"/>
                        </a:rPr>
                        <a:t>300</a:t>
                      </a:r>
                      <a:endParaRPr lang="en-US" altLang="en-US" sz="1400" b="0">
                        <a:ln>
                          <a:noFill/>
                        </a:ln>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pic>
        <p:nvPicPr>
          <p:cNvPr id="6" name="图片 5"/>
          <p:cNvPicPr/>
          <p:nvPr/>
        </p:nvPicPr>
        <p:blipFill>
          <a:blip r:embed="rId2"/>
          <a:stretch>
            <a:fillRect/>
          </a:stretch>
        </p:blipFill>
        <p:spPr>
          <a:xfrm>
            <a:off x="2963228" y="3042920"/>
            <a:ext cx="257175" cy="190500"/>
          </a:xfrm>
          <a:prstGeom prst="rect">
            <a:avLst/>
          </a:prstGeom>
          <a:noFill/>
          <a:ln w="9525">
            <a:noFill/>
          </a:ln>
        </p:spPr>
      </p:pic>
      <p:pic>
        <p:nvPicPr>
          <p:cNvPr id="9" name="图片 8"/>
          <p:cNvPicPr/>
          <p:nvPr/>
        </p:nvPicPr>
        <p:blipFill>
          <a:blip r:embed="rId2"/>
          <a:stretch>
            <a:fillRect/>
          </a:stretch>
        </p:blipFill>
        <p:spPr>
          <a:xfrm>
            <a:off x="2963228" y="3195320"/>
            <a:ext cx="257175" cy="190500"/>
          </a:xfrm>
          <a:prstGeom prst="rect">
            <a:avLst/>
          </a:prstGeom>
          <a:noFill/>
          <a:ln w="9525">
            <a:noFill/>
          </a:ln>
        </p:spPr>
      </p:pic>
      <p:pic>
        <p:nvPicPr>
          <p:cNvPr id="10" name="图片 9"/>
          <p:cNvPicPr/>
          <p:nvPr/>
        </p:nvPicPr>
        <p:blipFill>
          <a:blip r:embed="rId3"/>
          <a:stretch>
            <a:fillRect/>
          </a:stretch>
        </p:blipFill>
        <p:spPr>
          <a:xfrm>
            <a:off x="2963228" y="3347720"/>
            <a:ext cx="219075" cy="171450"/>
          </a:xfrm>
          <a:prstGeom prst="rect">
            <a:avLst/>
          </a:prstGeom>
          <a:noFill/>
          <a:ln w="9525">
            <a:noFill/>
          </a:ln>
        </p:spPr>
      </p:pic>
      <p:pic>
        <p:nvPicPr>
          <p:cNvPr id="11" name="图片 10"/>
          <p:cNvPicPr/>
          <p:nvPr/>
        </p:nvPicPr>
        <p:blipFill>
          <a:blip r:embed="rId3"/>
          <a:stretch>
            <a:fillRect/>
          </a:stretch>
        </p:blipFill>
        <p:spPr>
          <a:xfrm>
            <a:off x="2963228" y="3512820"/>
            <a:ext cx="219075" cy="171450"/>
          </a:xfrm>
          <a:prstGeom prst="rect">
            <a:avLst/>
          </a:prstGeom>
          <a:noFill/>
          <a:ln w="9525">
            <a:noFill/>
          </a:ln>
        </p:spPr>
      </p:pic>
      <p:grpSp>
        <p:nvGrpSpPr>
          <p:cNvPr id="19" name="组合 18"/>
          <p:cNvGrpSpPr/>
          <p:nvPr/>
        </p:nvGrpSpPr>
        <p:grpSpPr>
          <a:xfrm>
            <a:off x="5030470" y="4314190"/>
            <a:ext cx="1499235" cy="2139315"/>
            <a:chOff x="7922" y="6794"/>
            <a:chExt cx="2361" cy="3369"/>
          </a:xfrm>
        </p:grpSpPr>
        <p:graphicFrame>
          <p:nvGraphicFramePr>
            <p:cNvPr id="8" name="对象 60"/>
            <p:cNvGraphicFramePr>
              <a:graphicFrameLocks noChangeAspect="1"/>
            </p:cNvGraphicFramePr>
            <p:nvPr/>
          </p:nvGraphicFramePr>
          <p:xfrm>
            <a:off x="7922" y="6794"/>
            <a:ext cx="670" cy="423"/>
          </p:xfrm>
          <a:graphic>
            <a:graphicData uri="http://schemas.openxmlformats.org/presentationml/2006/ole">
              <mc:AlternateContent xmlns:mc="http://schemas.openxmlformats.org/markup-compatibility/2006">
                <mc:Choice xmlns:v="urn:schemas-microsoft-com:vml" Requires="v">
                  <p:oleObj spid="_x0000_s3076" name="" r:id="rId4" imgW="254000" imgH="190500" progId="Equation.KSEE3">
                    <p:embed/>
                  </p:oleObj>
                </mc:Choice>
                <mc:Fallback>
                  <p:oleObj name="" r:id="rId4" imgW="254000" imgH="190500" progId="Equation.KSEE3">
                    <p:embed/>
                    <p:pic>
                      <p:nvPicPr>
                        <p:cNvPr id="0" name="图片 3075"/>
                        <p:cNvPicPr/>
                        <p:nvPr/>
                      </p:nvPicPr>
                      <p:blipFill>
                        <a:blip r:embed="rId5"/>
                        <a:stretch>
                          <a:fillRect/>
                        </a:stretch>
                      </p:blipFill>
                      <p:spPr>
                        <a:xfrm>
                          <a:off x="7922" y="6794"/>
                          <a:ext cx="670" cy="423"/>
                        </a:xfrm>
                        <a:prstGeom prst="rect">
                          <a:avLst/>
                        </a:prstGeom>
                        <a:noFill/>
                        <a:ln w="38100">
                          <a:noFill/>
                          <a:miter/>
                        </a:ln>
                      </p:spPr>
                    </p:pic>
                  </p:oleObj>
                </mc:Fallback>
              </mc:AlternateContent>
            </a:graphicData>
          </a:graphic>
        </p:graphicFrame>
        <p:graphicFrame>
          <p:nvGraphicFramePr>
            <p:cNvPr id="12" name="对象 60"/>
            <p:cNvGraphicFramePr>
              <a:graphicFrameLocks noChangeAspect="1"/>
            </p:cNvGraphicFramePr>
            <p:nvPr/>
          </p:nvGraphicFramePr>
          <p:xfrm>
            <a:off x="9613" y="8165"/>
            <a:ext cx="670" cy="423"/>
          </p:xfrm>
          <a:graphic>
            <a:graphicData uri="http://schemas.openxmlformats.org/presentationml/2006/ole">
              <mc:AlternateContent xmlns:mc="http://schemas.openxmlformats.org/markup-compatibility/2006">
                <mc:Choice xmlns:v="urn:schemas-microsoft-com:vml" Requires="v">
                  <p:oleObj spid="_x0000_s13" name="" r:id="rId6" imgW="254000" imgH="190500" progId="Equation.KSEE3">
                    <p:embed/>
                  </p:oleObj>
                </mc:Choice>
                <mc:Fallback>
                  <p:oleObj name="" r:id="rId6" imgW="254000" imgH="190500" progId="Equation.KSEE3">
                    <p:embed/>
                    <p:pic>
                      <p:nvPicPr>
                        <p:cNvPr id="0" name="图片 3075"/>
                        <p:cNvPicPr/>
                        <p:nvPr/>
                      </p:nvPicPr>
                      <p:blipFill>
                        <a:blip r:embed="rId5"/>
                        <a:stretch>
                          <a:fillRect/>
                        </a:stretch>
                      </p:blipFill>
                      <p:spPr>
                        <a:xfrm>
                          <a:off x="9613" y="8165"/>
                          <a:ext cx="670" cy="423"/>
                        </a:xfrm>
                        <a:prstGeom prst="rect">
                          <a:avLst/>
                        </a:prstGeom>
                        <a:noFill/>
                        <a:ln w="38100">
                          <a:noFill/>
                          <a:miter/>
                        </a:ln>
                      </p:spPr>
                    </p:pic>
                  </p:oleObj>
                </mc:Fallback>
              </mc:AlternateContent>
            </a:graphicData>
          </a:graphic>
        </p:graphicFrame>
        <p:graphicFrame>
          <p:nvGraphicFramePr>
            <p:cNvPr id="14" name="对象 62"/>
            <p:cNvGraphicFramePr>
              <a:graphicFrameLocks noChangeAspect="1"/>
            </p:cNvGraphicFramePr>
            <p:nvPr/>
          </p:nvGraphicFramePr>
          <p:xfrm>
            <a:off x="8186" y="8823"/>
            <a:ext cx="480" cy="367"/>
          </p:xfrm>
          <a:graphic>
            <a:graphicData uri="http://schemas.openxmlformats.org/presentationml/2006/ole">
              <mc:AlternateContent xmlns:mc="http://schemas.openxmlformats.org/markup-compatibility/2006">
                <mc:Choice xmlns:v="urn:schemas-microsoft-com:vml" Requires="v">
                  <p:oleObj spid="_x0000_s15" name="" r:id="rId7" imgW="215900" imgH="165100" progId="Equation.KSEE3">
                    <p:embed/>
                  </p:oleObj>
                </mc:Choice>
                <mc:Fallback>
                  <p:oleObj name="" r:id="rId7" imgW="215900" imgH="165100" progId="Equation.KSEE3">
                    <p:embed/>
                    <p:pic>
                      <p:nvPicPr>
                        <p:cNvPr id="0" name="图片 13"/>
                        <p:cNvPicPr/>
                        <p:nvPr/>
                      </p:nvPicPr>
                      <p:blipFill>
                        <a:blip r:embed="rId8"/>
                        <a:stretch>
                          <a:fillRect/>
                        </a:stretch>
                      </p:blipFill>
                      <p:spPr>
                        <a:xfrm>
                          <a:off x="8186" y="8823"/>
                          <a:ext cx="480" cy="367"/>
                        </a:xfrm>
                        <a:prstGeom prst="rect">
                          <a:avLst/>
                        </a:prstGeom>
                        <a:noFill/>
                        <a:ln w="38100">
                          <a:noFill/>
                          <a:miter/>
                        </a:ln>
                      </p:spPr>
                    </p:pic>
                  </p:oleObj>
                </mc:Fallback>
              </mc:AlternateContent>
            </a:graphicData>
          </a:graphic>
        </p:graphicFrame>
        <p:graphicFrame>
          <p:nvGraphicFramePr>
            <p:cNvPr id="17" name="对象 62"/>
            <p:cNvGraphicFramePr>
              <a:graphicFrameLocks noChangeAspect="1"/>
            </p:cNvGraphicFramePr>
            <p:nvPr/>
          </p:nvGraphicFramePr>
          <p:xfrm>
            <a:off x="8211" y="9797"/>
            <a:ext cx="480" cy="367"/>
          </p:xfrm>
          <a:graphic>
            <a:graphicData uri="http://schemas.openxmlformats.org/presentationml/2006/ole">
              <mc:AlternateContent xmlns:mc="http://schemas.openxmlformats.org/markup-compatibility/2006">
                <mc:Choice xmlns:v="urn:schemas-microsoft-com:vml" Requires="v">
                  <p:oleObj spid="_x0000_s18" name="" r:id="rId9" imgW="215900" imgH="165100" progId="Equation.KSEE3">
                    <p:embed/>
                  </p:oleObj>
                </mc:Choice>
                <mc:Fallback>
                  <p:oleObj name="" r:id="rId9" imgW="215900" imgH="165100" progId="Equation.KSEE3">
                    <p:embed/>
                    <p:pic>
                      <p:nvPicPr>
                        <p:cNvPr id="0" name="图片 13"/>
                        <p:cNvPicPr/>
                        <p:nvPr/>
                      </p:nvPicPr>
                      <p:blipFill>
                        <a:blip r:embed="rId8"/>
                        <a:stretch>
                          <a:fillRect/>
                        </a:stretch>
                      </p:blipFill>
                      <p:spPr>
                        <a:xfrm>
                          <a:off x="8211" y="9797"/>
                          <a:ext cx="480" cy="367"/>
                        </a:xfrm>
                        <a:prstGeom prst="rect">
                          <a:avLst/>
                        </a:prstGeom>
                        <a:noFill/>
                        <a:ln w="38100">
                          <a:noFill/>
                          <a:miter/>
                        </a:ln>
                      </p:spPr>
                    </p:pic>
                  </p:oleObj>
                </mc:Fallback>
              </mc:AlternateContent>
            </a:graphicData>
          </a:graphic>
        </p:graphicFrame>
      </p:grpSp>
      <p:sp>
        <p:nvSpPr>
          <p:cNvPr id="100" name="文本框 99"/>
          <p:cNvSpPr txBox="1"/>
          <p:nvPr/>
        </p:nvSpPr>
        <p:spPr>
          <a:xfrm>
            <a:off x="5781675" y="2103120"/>
            <a:ext cx="210566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表</a:t>
            </a:r>
            <a:r>
              <a:rPr lang="en-US" sz="1400" b="1">
                <a:solidFill>
                  <a:srgbClr val="000000"/>
                </a:solidFill>
                <a:latin typeface="宋体" panose="02010600030101010101" pitchFamily="2" charset="-122"/>
              </a:rPr>
              <a:t>8.4  </a:t>
            </a:r>
            <a:r>
              <a:rPr lang="zh-CN" sz="1400" b="1">
                <a:solidFill>
                  <a:srgbClr val="000000"/>
                </a:solidFill>
                <a:ea typeface="宋体" panose="02010600030101010101" pitchFamily="2" charset="-122"/>
              </a:rPr>
              <a:t>图</a:t>
            </a:r>
            <a:r>
              <a:rPr lang="en-US" sz="1400" b="1">
                <a:solidFill>
                  <a:srgbClr val="000000"/>
                </a:solidFill>
                <a:latin typeface="Times New Roman" panose="02020603050405020304" charset="0"/>
              </a:rPr>
              <a:t>8.7</a:t>
            </a:r>
            <a:r>
              <a:rPr lang="zh-CN" sz="1400" b="1">
                <a:solidFill>
                  <a:srgbClr val="000000"/>
                </a:solidFill>
                <a:ea typeface="宋体" panose="02010600030101010101" pitchFamily="2" charset="-122"/>
              </a:rPr>
              <a:t>参数说明</a:t>
            </a:r>
            <a:endParaRPr lang="zh-CN" altLang="en-US" sz="1400"/>
          </a:p>
        </p:txBody>
      </p:sp>
      <p:sp>
        <p:nvSpPr>
          <p:cNvPr id="21" name="文本占位符 20"/>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26845"/>
            <a:ext cx="8229600" cy="2011680"/>
          </a:xfrm>
        </p:spPr>
        <p:txBody>
          <a:bodyPr/>
          <a:p>
            <a:pPr latinLnBrk="0">
              <a:lnSpc>
                <a:spcPts val="4000"/>
              </a:lnSpc>
              <a:spcBef>
                <a:spcPts val="0"/>
              </a:spcBef>
            </a:pPr>
            <a:r>
              <a:rPr lang="zh-CN" altLang="en-US" sz="2000"/>
              <a:t>3. </a:t>
            </a:r>
            <a:r>
              <a:rPr lang="zh-CN" altLang="en-US" sz="2000">
                <a:solidFill>
                  <a:srgbClr val="FF0000"/>
                </a:solidFill>
              </a:rPr>
              <a:t>工作方式2(双向输入/输出方式)</a:t>
            </a:r>
            <a:r>
              <a:rPr lang="zh-CN" altLang="en-US" sz="2000"/>
              <a:t>：只有A口可在此方式下工作。</a:t>
            </a:r>
            <a:endParaRPr lang="zh-CN" altLang="en-US" sz="2000"/>
          </a:p>
          <a:p>
            <a:pPr latinLnBrk="0">
              <a:lnSpc>
                <a:spcPts val="4000"/>
              </a:lnSpc>
              <a:spcBef>
                <a:spcPts val="0"/>
              </a:spcBef>
            </a:pPr>
            <a:r>
              <a:rPr lang="zh-CN" altLang="en-US" sz="2000"/>
              <a:t>         当A口工作于双向输入/输出方式时，B口只能工作于方式0或方式1下，而C口剩下的3位(PC</a:t>
            </a:r>
            <a:r>
              <a:rPr lang="zh-CN" altLang="en-US" sz="2000" baseline="-25000"/>
              <a:t>2</a:t>
            </a:r>
            <a:r>
              <a:rPr lang="zh-CN" altLang="en-US" sz="2000"/>
              <a:t>～PC</a:t>
            </a:r>
            <a:r>
              <a:rPr lang="zh-CN" altLang="en-US" sz="2000" baseline="-25000"/>
              <a:t>1</a:t>
            </a:r>
            <a:r>
              <a:rPr lang="zh-CN" altLang="en-US" sz="2000"/>
              <a:t>)既可作为输入/输出线使用，也可作为B口方式1下的控制线。A口工作于方式2时，各端口定义如图8.8所示。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8" descr="7t8"/>
          <p:cNvPicPr>
            <a:picLocks noChangeAspect="1"/>
          </p:cNvPicPr>
          <p:nvPr/>
        </p:nvPicPr>
        <p:blipFill>
          <a:blip r:embed="rId1"/>
          <a:stretch>
            <a:fillRect/>
          </a:stretch>
        </p:blipFill>
        <p:spPr>
          <a:xfrm>
            <a:off x="1634490" y="3606800"/>
            <a:ext cx="5200015" cy="2582545"/>
          </a:xfrm>
          <a:prstGeom prst="rect">
            <a:avLst/>
          </a:prstGeom>
          <a:noFill/>
          <a:ln w="9525">
            <a:noFill/>
          </a:ln>
        </p:spPr>
      </p:pic>
      <p:sp>
        <p:nvSpPr>
          <p:cNvPr id="100" name="文本框 99"/>
          <p:cNvSpPr txBox="1"/>
          <p:nvPr/>
        </p:nvSpPr>
        <p:spPr>
          <a:xfrm>
            <a:off x="2032000" y="6309360"/>
            <a:ext cx="5080000" cy="306705"/>
          </a:xfrm>
          <a:prstGeom prst="rect">
            <a:avLst/>
          </a:prstGeom>
          <a:noFill/>
          <a:ln w="9525">
            <a:noFill/>
          </a:ln>
        </p:spPr>
        <p:txBody>
          <a:bodyPr>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8.8  8255</a:t>
            </a:r>
            <a:r>
              <a:rPr lang="zh-CN" sz="1400" b="1">
                <a:solidFill>
                  <a:srgbClr val="000000"/>
                </a:solidFill>
                <a:ea typeface="宋体" panose="02010600030101010101" pitchFamily="2" charset="-122"/>
              </a:rPr>
              <a:t>工作方式</a:t>
            </a:r>
            <a:r>
              <a:rPr lang="en-US" sz="1400" b="1">
                <a:solidFill>
                  <a:srgbClr val="000000"/>
                </a:solidFill>
                <a:latin typeface="Times New Roman" panose="02020603050405020304" charset="0"/>
              </a:rPr>
              <a:t>2</a:t>
            </a:r>
            <a:r>
              <a:rPr lang="zh-CN" sz="1400" b="1">
                <a:solidFill>
                  <a:srgbClr val="000000"/>
                </a:solidFill>
                <a:ea typeface="宋体" panose="02010600030101010101" pitchFamily="2" charset="-122"/>
              </a:rPr>
              <a:t>端口状态</a:t>
            </a:r>
            <a:endParaRPr lang="zh-CN" altLang="en-US" sz="1400"/>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58495" y="1419225"/>
            <a:ext cx="6866890" cy="681355"/>
          </a:xfrm>
        </p:spPr>
        <p:txBody>
          <a:bodyPr/>
          <a:p>
            <a:pPr latinLnBrk="0">
              <a:lnSpc>
                <a:spcPts val="4000"/>
              </a:lnSpc>
              <a:spcBef>
                <a:spcPts val="0"/>
              </a:spcBef>
            </a:pPr>
            <a:r>
              <a:rPr lang="zh-CN" altLang="en-US" sz="2000"/>
              <a:t>方式2的时序图如图8.9所示。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11" descr="7t9"/>
          <p:cNvPicPr>
            <a:picLocks noChangeAspect="1"/>
          </p:cNvPicPr>
          <p:nvPr/>
        </p:nvPicPr>
        <p:blipFill>
          <a:blip r:embed="rId1"/>
          <a:stretch>
            <a:fillRect/>
          </a:stretch>
        </p:blipFill>
        <p:spPr>
          <a:xfrm>
            <a:off x="793750" y="2010410"/>
            <a:ext cx="7350125" cy="4185920"/>
          </a:xfrm>
          <a:prstGeom prst="rect">
            <a:avLst/>
          </a:prstGeom>
          <a:noFill/>
          <a:ln w="9525">
            <a:noFill/>
          </a:ln>
        </p:spPr>
      </p:pic>
      <p:sp>
        <p:nvSpPr>
          <p:cNvPr id="100" name="文本框 99"/>
          <p:cNvSpPr txBox="1"/>
          <p:nvPr/>
        </p:nvSpPr>
        <p:spPr>
          <a:xfrm>
            <a:off x="2032000" y="6316980"/>
            <a:ext cx="5080000" cy="306705"/>
          </a:xfrm>
          <a:prstGeom prst="rect">
            <a:avLst/>
          </a:prstGeom>
          <a:noFill/>
          <a:ln w="9525">
            <a:noFill/>
          </a:ln>
        </p:spPr>
        <p:txBody>
          <a:bodyPr>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8.9  8255</a:t>
            </a:r>
            <a:r>
              <a:rPr lang="zh-CN" sz="1400" b="1">
                <a:solidFill>
                  <a:srgbClr val="000000"/>
                </a:solidFill>
                <a:ea typeface="宋体" panose="02010600030101010101" pitchFamily="2" charset="-122"/>
              </a:rPr>
              <a:t>工作方式</a:t>
            </a:r>
            <a:r>
              <a:rPr lang="en-US" sz="1400" b="1">
                <a:solidFill>
                  <a:srgbClr val="000000"/>
                </a:solidFill>
                <a:latin typeface="Times New Roman" panose="02020603050405020304" charset="0"/>
              </a:rPr>
              <a:t>2</a:t>
            </a:r>
            <a:r>
              <a:rPr lang="zh-CN" sz="1400" b="1">
                <a:solidFill>
                  <a:srgbClr val="000000"/>
                </a:solidFill>
                <a:ea typeface="宋体" panose="02010600030101010101" pitchFamily="2" charset="-122"/>
              </a:rPr>
              <a:t>时序图</a:t>
            </a:r>
            <a:endParaRPr lang="zh-CN" altLang="en-US" sz="1400"/>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443595" cy="544830"/>
          </a:xfrm>
        </p:spPr>
        <p:txBody>
          <a:bodyPr/>
          <a:p>
            <a:pPr latinLnBrk="0">
              <a:lnSpc>
                <a:spcPts val="4000"/>
              </a:lnSpc>
              <a:spcBef>
                <a:spcPts val="0"/>
              </a:spcBef>
            </a:pPr>
            <a:r>
              <a:rPr lang="zh-CN" altLang="en-US" sz="2000">
                <a:sym typeface="+mn-ea"/>
              </a:rPr>
              <a:t>各参数说明如表8.5所示。</a:t>
            </a:r>
            <a:endParaRPr lang="zh-CN" altLang="en-US" sz="2000">
              <a:sym typeface="+mn-ea"/>
            </a:endParaRPr>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4" name="表格 3"/>
          <p:cNvGraphicFramePr/>
          <p:nvPr/>
        </p:nvGraphicFramePr>
        <p:xfrm>
          <a:off x="1226185" y="2249170"/>
          <a:ext cx="6771640" cy="3992880"/>
        </p:xfrm>
        <a:graphic>
          <a:graphicData uri="http://schemas.openxmlformats.org/drawingml/2006/table">
            <a:tbl>
              <a:tblPr firstRow="1" bandRow="1">
                <a:tableStyleId>{5940675A-B579-460E-94D1-54222C63F5DA}</a:tableStyleId>
              </a:tblPr>
              <a:tblGrid>
                <a:gridCol w="1158875"/>
                <a:gridCol w="3164205"/>
                <a:gridCol w="1266190"/>
                <a:gridCol w="1182370"/>
              </a:tblGrid>
              <a:tr h="483870">
                <a:tc rowSpan="2">
                  <a:txBody>
                    <a:bodyPr/>
                    <a:p>
                      <a:pPr indent="0" algn="ctr">
                        <a:buNone/>
                      </a:pPr>
                      <a:r>
                        <a:rPr lang="en-US" sz="1400" b="1">
                          <a:solidFill>
                            <a:srgbClr val="000000"/>
                          </a:solidFill>
                          <a:latin typeface="Times New Roman" panose="02020603050405020304" charset="0"/>
                          <a:cs typeface="Times New Roman" panose="02020603050405020304" charset="0"/>
                        </a:rPr>
                        <a:t>参数</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rowSpan="2">
                  <a:txBody>
                    <a:bodyPr/>
                    <a:p>
                      <a:pPr indent="0" algn="ctr">
                        <a:buNone/>
                      </a:pPr>
                      <a:r>
                        <a:rPr lang="en-US" sz="1400" b="1">
                          <a:solidFill>
                            <a:srgbClr val="000000"/>
                          </a:solidFill>
                          <a:latin typeface="Times New Roman" panose="02020603050405020304" charset="0"/>
                          <a:cs typeface="Times New Roman" panose="02020603050405020304" charset="0"/>
                        </a:rPr>
                        <a:t>说    明</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gridSpan="2">
                  <a:txBody>
                    <a:bodyPr/>
                    <a:p>
                      <a:pPr indent="0" algn="ctr">
                        <a:buNone/>
                      </a:pPr>
                      <a:r>
                        <a:rPr lang="en-US" sz="1400" b="1">
                          <a:solidFill>
                            <a:srgbClr val="000000"/>
                          </a:solidFill>
                          <a:latin typeface="Times New Roman" panose="02020603050405020304" charset="0"/>
                          <a:cs typeface="Times New Roman" panose="02020603050405020304" charset="0"/>
                        </a:rPr>
                        <a:t>8255A</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hMerge="1">
                  <a:tcPr>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tcPr>
                </a:tc>
              </a:tr>
              <a:tr h="347980">
                <a:tc vMerge="1">
                  <a:tcPr>
                    <a:lnL w="12700">
                      <a:solidFill>
                        <a:srgbClr val="131B0C"/>
                      </a:solidFill>
                      <a:prstDash val="solid"/>
                    </a:lnL>
                    <a:lnR w="12700" cap="flat" cmpd="sng">
                      <a:solidFill>
                        <a:srgbClr val="131B0C"/>
                      </a:solidFill>
                      <a:prstDash val="solid"/>
                      <a:headEnd type="none" w="med" len="med"/>
                      <a:tailEnd type="none" w="med" len="med"/>
                    </a:lnR>
                    <a:lnB w="12700" cap="flat">
                      <a:solidFill>
                        <a:srgbClr val="131B0C"/>
                      </a:solidFill>
                      <a:prstDash val="solid"/>
                    </a:lnB>
                  </a:tcPr>
                </a:tc>
                <a:tc vMerge="1">
                  <a:tcP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B w="12700" cap="flat" cmpd="sng">
                      <a:solidFill>
                        <a:srgbClr val="131B0C"/>
                      </a:solidFill>
                      <a:prstDash val="solid"/>
                      <a:headEnd type="none" w="med" len="med"/>
                      <a:tailEnd type="none" w="med" len="med"/>
                    </a:lnB>
                  </a:tcPr>
                </a:tc>
                <a:tc>
                  <a:txBody>
                    <a:bodyPr/>
                    <a:p>
                      <a:pPr indent="0" algn="ctr">
                        <a:buNone/>
                      </a:pPr>
                      <a:r>
                        <a:rPr lang="en-US" sz="1400" b="1">
                          <a:solidFill>
                            <a:srgbClr val="000000"/>
                          </a:solidFill>
                          <a:latin typeface="Times New Roman" panose="02020603050405020304" charset="0"/>
                          <a:cs typeface="Times New Roman" panose="02020603050405020304" charset="0"/>
                        </a:rPr>
                        <a:t>最小时间/ns</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最大时间/ns</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483870">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Times New Roman" panose="02020603050405020304" charset="0"/>
                          <a:cs typeface="Times New Roman" panose="02020603050405020304" charset="0"/>
                        </a:rPr>
                        <a:t>ST</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选通脉冲的宽度</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500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347980">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PH</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数据保存时间</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180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56235">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Times New Roman" panose="02020603050405020304" charset="0"/>
                          <a:cs typeface="Times New Roman" panose="02020603050405020304" charset="0"/>
                        </a:rPr>
                        <a:t>SI</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B</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从</a:t>
                      </a:r>
                      <a:r>
                        <a:rPr lang="en-US" sz="1400" b="0">
                          <a:solidFill>
                            <a:srgbClr val="000000"/>
                          </a:solidFill>
                          <a:latin typeface="Times New Roman" panose="02020603050405020304" charset="0"/>
                          <a:cs typeface="Times New Roman" panose="02020603050405020304" charset="0"/>
                        </a:rPr>
                        <a:t>选通脉冲有效到IBF</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A</a:t>
                      </a:r>
                      <a:r>
                        <a:rPr lang="en-US" sz="1400" b="0">
                          <a:solidFill>
                            <a:srgbClr val="000000"/>
                          </a:solidFill>
                          <a:latin typeface="Times New Roman" panose="02020603050405020304" charset="0"/>
                          <a:cs typeface="Times New Roman" panose="02020603050405020304" charset="0"/>
                        </a:rPr>
                        <a:t>有效的时间</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300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05765">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Times New Roman" panose="02020603050405020304" charset="0"/>
                          <a:cs typeface="Times New Roman" panose="02020603050405020304" charset="0"/>
                        </a:rPr>
                        <a:t>P</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S</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131B0C"/>
                          </a:solidFill>
                          <a:latin typeface="宋体" panose="02010600030101010101" pitchFamily="2" charset="-122"/>
                          <a:ea typeface="宋体" panose="02010600030101010101" pitchFamily="2" charset="-122"/>
                          <a:cs typeface="宋体" panose="02010600030101010101" pitchFamily="2" charset="-122"/>
                        </a:rPr>
                        <a:t>从</a:t>
                      </a:r>
                      <a:r>
                        <a:rPr lang="en-US" sz="1400" b="0">
                          <a:solidFill>
                            <a:srgbClr val="131B0C"/>
                          </a:solidFill>
                          <a:latin typeface="Times New Roman" panose="02020603050405020304" charset="0"/>
                          <a:cs typeface="Times New Roman" panose="02020603050405020304" charset="0"/>
                        </a:rPr>
                        <a:t>数据有效到          </a:t>
                      </a:r>
                      <a:r>
                        <a:rPr lang="zh-CN" sz="1400" b="0">
                          <a:solidFill>
                            <a:srgbClr val="131B0C"/>
                          </a:solidFill>
                          <a:cs typeface="Times New Roman" panose="02020603050405020304" charset="0"/>
                        </a:rPr>
                        <a:t>无效的时间</a:t>
                      </a:r>
                      <a:endParaRPr lang="zh-CN" altLang="en-US" sz="1400" b="0">
                        <a:solidFill>
                          <a:srgbClr val="131B0C"/>
                        </a:solidFill>
                        <a:latin typeface="宋体" panose="02010600030101010101" pitchFamily="2" charset="-122"/>
                        <a:ea typeface="宋体" panose="02010600030101010101" pitchFamily="2" charset="-122"/>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06400">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WOD</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131B0C"/>
                          </a:solidFill>
                          <a:latin typeface="宋体" panose="02010600030101010101" pitchFamily="2" charset="-122"/>
                          <a:ea typeface="宋体" panose="02010600030101010101" pitchFamily="2" charset="-122"/>
                          <a:cs typeface="宋体" panose="02010600030101010101" pitchFamily="2" charset="-122"/>
                        </a:rPr>
                        <a:t>从写信号无</a:t>
                      </a:r>
                      <a:r>
                        <a:rPr lang="en-US" sz="1400" b="0">
                          <a:solidFill>
                            <a:srgbClr val="131B0C"/>
                          </a:solidFill>
                          <a:latin typeface="Times New Roman" panose="02020603050405020304" charset="0"/>
                          <a:cs typeface="Times New Roman" panose="02020603050405020304" charset="0"/>
                        </a:rPr>
                        <a:t>效到        </a:t>
                      </a:r>
                      <a:r>
                        <a:rPr lang="zh-CN" sz="1400" b="0">
                          <a:solidFill>
                            <a:srgbClr val="131B0C"/>
                          </a:solidFill>
                          <a:cs typeface="Times New Roman" panose="02020603050405020304" charset="0"/>
                        </a:rPr>
                        <a:t>有</a:t>
                      </a:r>
                      <a:r>
                        <a:rPr lang="en-US" sz="1400" b="0">
                          <a:solidFill>
                            <a:srgbClr val="131B0C"/>
                          </a:solidFill>
                          <a:latin typeface="Times New Roman" panose="02020603050405020304" charset="0"/>
                          <a:cs typeface="Times New Roman" panose="02020603050405020304" charset="0"/>
                        </a:rPr>
                        <a:t>效的时间</a:t>
                      </a:r>
                      <a:endParaRPr lang="en-US" altLang="en-US" sz="1400" b="0">
                        <a:solidFill>
                          <a:srgbClr val="131B0C"/>
                        </a:solidFill>
                        <a:latin typeface="Times New Roman" panose="02020603050405020304" charset="0"/>
                        <a:ea typeface="宋体" panose="02010600030101010101" pitchFamily="2" charset="-122"/>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650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06400">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AOD</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131B0C"/>
                          </a:solidFill>
                          <a:latin typeface="宋体" panose="02010600030101010101" pitchFamily="2" charset="-122"/>
                          <a:ea typeface="宋体" panose="02010600030101010101" pitchFamily="2" charset="-122"/>
                          <a:cs typeface="宋体" panose="02010600030101010101" pitchFamily="2" charset="-122"/>
                        </a:rPr>
                        <a:t>从    </a:t>
                      </a:r>
                      <a:r>
                        <a:rPr lang="zh-CN" sz="1400" b="0">
                          <a:solidFill>
                            <a:srgbClr val="131B0C"/>
                          </a:solidFill>
                          <a:cs typeface="Times New Roman" panose="02020603050405020304" charset="0"/>
                        </a:rPr>
                        <a:t>有效到      无效</a:t>
                      </a:r>
                      <a:r>
                        <a:rPr lang="en-US" sz="1400" b="0">
                          <a:solidFill>
                            <a:srgbClr val="131B0C"/>
                          </a:solidFill>
                          <a:latin typeface="Times New Roman" panose="02020603050405020304" charset="0"/>
                          <a:cs typeface="Times New Roman" panose="02020603050405020304" charset="0"/>
                        </a:rPr>
                        <a:t>的时间</a:t>
                      </a:r>
                      <a:endParaRPr lang="en-US" altLang="en-US" sz="1400" b="0">
                        <a:solidFill>
                          <a:srgbClr val="131B0C"/>
                        </a:solidFill>
                        <a:latin typeface="Times New Roman" panose="02020603050405020304" charset="0"/>
                        <a:ea typeface="宋体" panose="02010600030101010101" pitchFamily="2" charset="-122"/>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350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406400">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AD</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131B0C"/>
                          </a:solidFill>
                          <a:latin typeface="宋体" panose="02010600030101010101" pitchFamily="2" charset="-122"/>
                          <a:ea typeface="宋体" panose="02010600030101010101" pitchFamily="2" charset="-122"/>
                          <a:cs typeface="宋体" panose="02010600030101010101" pitchFamily="2" charset="-122"/>
                        </a:rPr>
                        <a:t>从    </a:t>
                      </a:r>
                      <a:r>
                        <a:rPr lang="zh-CN" sz="1400" b="0">
                          <a:solidFill>
                            <a:srgbClr val="131B0C"/>
                          </a:solidFill>
                          <a:cs typeface="Times New Roman" panose="02020603050405020304" charset="0"/>
                        </a:rPr>
                        <a:t>有效到数据输出</a:t>
                      </a:r>
                      <a:r>
                        <a:rPr lang="en-US" sz="1400" b="0">
                          <a:solidFill>
                            <a:srgbClr val="131B0C"/>
                          </a:solidFill>
                          <a:latin typeface="Times New Roman" panose="02020603050405020304" charset="0"/>
                          <a:cs typeface="Times New Roman" panose="02020603050405020304" charset="0"/>
                        </a:rPr>
                        <a:t>的时间</a:t>
                      </a:r>
                      <a:endParaRPr lang="en-US" altLang="en-US" sz="1400" b="0">
                        <a:solidFill>
                          <a:srgbClr val="131B0C"/>
                        </a:solidFill>
                        <a:latin typeface="Times New Roman" panose="02020603050405020304" charset="0"/>
                        <a:ea typeface="宋体" panose="02010600030101010101" pitchFamily="2" charset="-122"/>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 </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300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47980">
                <a:tc>
                  <a:txBody>
                    <a:bodyPr/>
                    <a:p>
                      <a:pPr indent="0" algn="ctr">
                        <a:buNone/>
                      </a:pPr>
                      <a:r>
                        <a:rPr lang="en-US" sz="1400" b="0">
                          <a:solidFill>
                            <a:srgbClr val="000000"/>
                          </a:solidFill>
                          <a:latin typeface="Times New Roman" panose="02020603050405020304" charset="0"/>
                          <a:cs typeface="Times New Roman" panose="02020603050405020304" charset="0"/>
                        </a:rPr>
                        <a:t>t</a:t>
                      </a:r>
                      <a:r>
                        <a:rPr lang="en-US" sz="1400" b="0" baseline="-25000">
                          <a:solidFill>
                            <a:srgbClr val="000000"/>
                          </a:solidFill>
                          <a:latin typeface="宋体" panose="02010600030101010101" pitchFamily="2" charset="-122"/>
                          <a:ea typeface="宋体" panose="02010600030101010101" pitchFamily="2" charset="-122"/>
                          <a:cs typeface="宋体" panose="02010600030101010101" pitchFamily="2" charset="-122"/>
                        </a:rPr>
                        <a:t>HD</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数据保存时间</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200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pic>
        <p:nvPicPr>
          <p:cNvPr id="6" name="图片 5"/>
          <p:cNvPicPr/>
          <p:nvPr/>
        </p:nvPicPr>
        <p:blipFill>
          <a:blip r:embed="rId1"/>
          <a:stretch>
            <a:fillRect/>
          </a:stretch>
        </p:blipFill>
        <p:spPr>
          <a:xfrm>
            <a:off x="3503930" y="4313555"/>
            <a:ext cx="433705" cy="263525"/>
          </a:xfrm>
          <a:prstGeom prst="rect">
            <a:avLst/>
          </a:prstGeom>
          <a:noFill/>
          <a:ln w="9525">
            <a:noFill/>
          </a:ln>
        </p:spPr>
      </p:pic>
      <p:pic>
        <p:nvPicPr>
          <p:cNvPr id="7" name="图片 6"/>
          <p:cNvPicPr/>
          <p:nvPr/>
        </p:nvPicPr>
        <p:blipFill>
          <a:blip r:embed="rId2"/>
          <a:stretch>
            <a:fillRect/>
          </a:stretch>
        </p:blipFill>
        <p:spPr>
          <a:xfrm>
            <a:off x="3670935" y="4692650"/>
            <a:ext cx="391160" cy="259715"/>
          </a:xfrm>
          <a:prstGeom prst="rect">
            <a:avLst/>
          </a:prstGeom>
          <a:noFill/>
          <a:ln w="9525">
            <a:noFill/>
          </a:ln>
        </p:spPr>
      </p:pic>
      <p:pic>
        <p:nvPicPr>
          <p:cNvPr id="11" name="图片 10"/>
          <p:cNvPicPr/>
          <p:nvPr/>
        </p:nvPicPr>
        <p:blipFill>
          <a:blip r:embed="rId3"/>
          <a:stretch>
            <a:fillRect/>
          </a:stretch>
        </p:blipFill>
        <p:spPr>
          <a:xfrm>
            <a:off x="2604135" y="5120640"/>
            <a:ext cx="396240" cy="271145"/>
          </a:xfrm>
          <a:prstGeom prst="rect">
            <a:avLst/>
          </a:prstGeom>
          <a:noFill/>
          <a:ln w="9525">
            <a:noFill/>
          </a:ln>
        </p:spPr>
      </p:pic>
      <p:pic>
        <p:nvPicPr>
          <p:cNvPr id="12" name="图片 11"/>
          <p:cNvPicPr/>
          <p:nvPr/>
        </p:nvPicPr>
        <p:blipFill>
          <a:blip r:embed="rId2"/>
          <a:stretch>
            <a:fillRect/>
          </a:stretch>
        </p:blipFill>
        <p:spPr>
          <a:xfrm>
            <a:off x="3546475" y="5120640"/>
            <a:ext cx="391160" cy="259715"/>
          </a:xfrm>
          <a:prstGeom prst="rect">
            <a:avLst/>
          </a:prstGeom>
          <a:noFill/>
          <a:ln w="9525">
            <a:noFill/>
          </a:ln>
        </p:spPr>
      </p:pic>
      <p:pic>
        <p:nvPicPr>
          <p:cNvPr id="13" name="图片 12"/>
          <p:cNvPicPr/>
          <p:nvPr/>
        </p:nvPicPr>
        <p:blipFill>
          <a:blip r:embed="rId3"/>
          <a:stretch>
            <a:fillRect/>
          </a:stretch>
        </p:blipFill>
        <p:spPr>
          <a:xfrm>
            <a:off x="2600325" y="5518785"/>
            <a:ext cx="396240" cy="271145"/>
          </a:xfrm>
          <a:prstGeom prst="rect">
            <a:avLst/>
          </a:prstGeom>
          <a:noFill/>
          <a:ln w="9525">
            <a:noFill/>
          </a:ln>
        </p:spPr>
      </p:pic>
      <p:sp>
        <p:nvSpPr>
          <p:cNvPr id="100" name="文本框 99"/>
          <p:cNvSpPr txBox="1"/>
          <p:nvPr/>
        </p:nvSpPr>
        <p:spPr>
          <a:xfrm>
            <a:off x="3670935" y="1919605"/>
            <a:ext cx="2098040"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表</a:t>
            </a:r>
            <a:r>
              <a:rPr lang="en-US" sz="1400" b="1">
                <a:solidFill>
                  <a:srgbClr val="000000"/>
                </a:solidFill>
                <a:latin typeface="宋体" panose="02010600030101010101" pitchFamily="2" charset="-122"/>
              </a:rPr>
              <a:t>8.5  </a:t>
            </a:r>
            <a:r>
              <a:rPr lang="zh-CN" sz="1400" b="1">
                <a:solidFill>
                  <a:srgbClr val="000000"/>
                </a:solidFill>
                <a:ea typeface="宋体" panose="02010600030101010101" pitchFamily="2" charset="-122"/>
              </a:rPr>
              <a:t>图</a:t>
            </a:r>
            <a:r>
              <a:rPr lang="en-US" sz="1400" b="1">
                <a:solidFill>
                  <a:srgbClr val="000000"/>
                </a:solidFill>
                <a:latin typeface="Times New Roman" panose="02020603050405020304" charset="0"/>
              </a:rPr>
              <a:t>8.9</a:t>
            </a:r>
            <a:r>
              <a:rPr lang="zh-CN" sz="1400" b="1">
                <a:solidFill>
                  <a:srgbClr val="000000"/>
                </a:solidFill>
                <a:ea typeface="宋体" panose="02010600030101010101" pitchFamily="2" charset="-122"/>
              </a:rPr>
              <a:t>参数说明</a:t>
            </a:r>
            <a:endParaRPr lang="zh-CN" altLang="en-US" sz="1400"/>
          </a:p>
        </p:txBody>
      </p:sp>
      <p:sp>
        <p:nvSpPr>
          <p:cNvPr id="14" name="文本占位符 1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2" descr="7t10"/>
          <p:cNvPicPr>
            <a:picLocks noChangeAspect="1"/>
          </p:cNvPicPr>
          <p:nvPr/>
        </p:nvPicPr>
        <p:blipFill>
          <a:blip r:embed="rId1"/>
          <a:stretch>
            <a:fillRect/>
          </a:stretch>
        </p:blipFill>
        <p:spPr>
          <a:xfrm>
            <a:off x="1155700" y="2686050"/>
            <a:ext cx="7136130" cy="3615055"/>
          </a:xfrm>
          <a:prstGeom prst="rect">
            <a:avLst/>
          </a:prstGeom>
          <a:noFill/>
          <a:ln w="9525">
            <a:noFill/>
          </a:ln>
        </p:spPr>
      </p:pic>
      <p:sp>
        <p:nvSpPr>
          <p:cNvPr id="5" name="标题 4"/>
          <p:cNvSpPr>
            <a:spLocks noGrp="1"/>
          </p:cNvSpPr>
          <p:nvPr>
            <p:ph type="title"/>
          </p:nvPr>
        </p:nvSpPr>
        <p:spPr>
          <a:xfrm>
            <a:off x="298450" y="287338"/>
            <a:ext cx="6172200" cy="563562"/>
          </a:xfrm>
        </p:spPr>
        <p:txBody>
          <a:bodyPr/>
          <a:p>
            <a:endParaRPr lang="zh-CN" altLang="en-US"/>
          </a:p>
        </p:txBody>
      </p:sp>
      <p:sp>
        <p:nvSpPr>
          <p:cNvPr id="7" name="内容占位符 6"/>
          <p:cNvSpPr>
            <a:spLocks noGrp="1"/>
          </p:cNvSpPr>
          <p:nvPr>
            <p:ph idx="1"/>
          </p:nvPr>
        </p:nvSpPr>
        <p:spPr>
          <a:xfrm>
            <a:off x="448310" y="1409065"/>
            <a:ext cx="8443595" cy="2232660"/>
          </a:xfrm>
        </p:spPr>
        <p:txBody>
          <a:bodyPr/>
          <a:p>
            <a:pPr latinLnBrk="0">
              <a:lnSpc>
                <a:spcPts val="3200"/>
              </a:lnSpc>
              <a:spcBef>
                <a:spcPts val="0"/>
              </a:spcBef>
            </a:pPr>
            <a:r>
              <a:rPr lang="zh-CN" altLang="en-US" sz="2000">
                <a:latin typeface="Times New Roman" panose="02020603050405020304" charset="0"/>
                <a:cs typeface="Times New Roman" panose="02020603050405020304" charset="0"/>
              </a:rPr>
              <a:t> 8.1.4  方式控制字及状态字</a:t>
            </a:r>
            <a:endParaRPr lang="zh-CN" altLang="en-US" sz="2000">
              <a:latin typeface="Times New Roman" panose="02020603050405020304" charset="0"/>
              <a:cs typeface="Times New Roman" panose="02020603050405020304" charset="0"/>
            </a:endParaRPr>
          </a:p>
          <a:p>
            <a:pPr latinLnBrk="0">
              <a:lnSpc>
                <a:spcPts val="3200"/>
              </a:lnSpc>
              <a:spcBef>
                <a:spcPts val="0"/>
              </a:spcBef>
            </a:pPr>
            <a:r>
              <a:rPr lang="zh-CN" altLang="en-US" sz="2000">
                <a:latin typeface="Times New Roman" panose="02020603050405020304" charset="0"/>
                <a:cs typeface="Times New Roman" panose="02020603050405020304" charset="0"/>
              </a:rPr>
              <a:t>  1. 8255的控制字</a:t>
            </a:r>
            <a:endParaRPr lang="zh-CN" altLang="en-US" sz="2000">
              <a:latin typeface="Times New Roman" panose="02020603050405020304" charset="0"/>
              <a:cs typeface="Times New Roman" panose="02020603050405020304" charset="0"/>
            </a:endParaRPr>
          </a:p>
          <a:p>
            <a:pPr latinLnBrk="0">
              <a:lnSpc>
                <a:spcPts val="3200"/>
              </a:lnSpc>
              <a:spcBef>
                <a:spcPts val="0"/>
              </a:spcBef>
            </a:pPr>
            <a:r>
              <a:rPr lang="zh-CN" altLang="en-US" sz="2000">
                <a:latin typeface="Times New Roman" panose="02020603050405020304" charset="0"/>
                <a:cs typeface="Times New Roman" panose="02020603050405020304" charset="0"/>
              </a:rPr>
              <a:t>   1)</a:t>
            </a:r>
            <a:r>
              <a:rPr lang="zh-CN" altLang="en-US" sz="2000" b="1">
                <a:solidFill>
                  <a:srgbClr val="730372"/>
                </a:solidFill>
                <a:latin typeface="Times New Roman" panose="02020603050405020304" charset="0"/>
                <a:cs typeface="Times New Roman" panose="02020603050405020304" charset="0"/>
              </a:rPr>
              <a:t> 方式控制字</a:t>
            </a:r>
            <a:r>
              <a:rPr lang="zh-CN" altLang="en-US" sz="2000">
                <a:latin typeface="Times New Roman" panose="02020603050405020304" charset="0"/>
                <a:cs typeface="Times New Roman" panose="02020603050405020304" charset="0"/>
              </a:rPr>
              <a:t>：用来决定8255的工作方式。它将3个通道分为两组，格式如图8.10所示。</a:t>
            </a:r>
            <a:endParaRPr lang="zh-CN" altLang="en-US" sz="2000">
              <a:latin typeface="Times New Roman" panose="02020603050405020304" charset="0"/>
              <a:cs typeface="Times New Roman" panose="02020603050405020304" charset="0"/>
            </a:endParaRPr>
          </a:p>
        </p:txBody>
      </p:sp>
      <p:sp>
        <p:nvSpPr>
          <p:cNvPr id="100" name="文本框 99"/>
          <p:cNvSpPr txBox="1"/>
          <p:nvPr/>
        </p:nvSpPr>
        <p:spPr>
          <a:xfrm>
            <a:off x="2403475" y="6376670"/>
            <a:ext cx="5080000" cy="306705"/>
          </a:xfrm>
          <a:prstGeom prst="rect">
            <a:avLst/>
          </a:prstGeom>
          <a:noFill/>
          <a:ln w="9525">
            <a:noFill/>
          </a:ln>
        </p:spPr>
        <p:txBody>
          <a:bodyPr>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8.10  8255</a:t>
            </a:r>
            <a:r>
              <a:rPr lang="zh-CN" sz="1400" b="1">
                <a:solidFill>
                  <a:srgbClr val="000000"/>
                </a:solidFill>
                <a:ea typeface="宋体" panose="02010600030101010101" pitchFamily="2" charset="-122"/>
              </a:rPr>
              <a:t>方式控制字格式</a:t>
            </a:r>
            <a:endParaRPr lang="zh-CN" altLang="en-US" sz="1400"/>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299085" y="1567180"/>
            <a:ext cx="8387715" cy="4718050"/>
          </a:xfrm>
        </p:spPr>
        <p:txBody>
          <a:bodyPr/>
          <a:p>
            <a:pPr latinLnBrk="0">
              <a:lnSpc>
                <a:spcPts val="4000"/>
              </a:lnSpc>
            </a:pPr>
            <a:r>
              <a:rPr lang="zh-CN" altLang="en-US" sz="2000">
                <a:latin typeface="Times New Roman" panose="02020603050405020304" charset="0"/>
                <a:cs typeface="Times New Roman" panose="02020603050405020304" charset="0"/>
              </a:rPr>
              <a:t>8.1.1并行通信的概念</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1. 并行通信与串行通信   </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并行通信</a:t>
            </a:r>
            <a:r>
              <a:rPr lang="zh-CN" altLang="en-US" sz="2000">
                <a:latin typeface="Times New Roman" panose="02020603050405020304" charset="0"/>
                <a:cs typeface="Times New Roman" panose="02020603050405020304" charset="0"/>
              </a:rPr>
              <a:t>：指数据的各位同时进行传送的通信方式，可以字或字节为单</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位并行进行。</a:t>
            </a:r>
            <a:r>
              <a:rPr lang="zh-CN" altLang="en-US" sz="2000">
                <a:solidFill>
                  <a:srgbClr val="FF0000"/>
                </a:solidFill>
                <a:latin typeface="Times New Roman" panose="02020603050405020304" charset="0"/>
                <a:cs typeface="Times New Roman" panose="02020603050405020304" charset="0"/>
              </a:rPr>
              <a:t>特点</a:t>
            </a:r>
            <a:r>
              <a:rPr lang="zh-CN" altLang="en-US" sz="2000">
                <a:latin typeface="Times New Roman" panose="02020603050405020304" charset="0"/>
                <a:cs typeface="Times New Roman" panose="02020603050405020304" charset="0"/>
              </a:rPr>
              <a:t>是速度快，所用的通信线多、成本高，故</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不宜进行远距离通信。计算机内部各种总线都是以并行方式。</a:t>
            </a:r>
            <a:endParaRPr lang="zh-CN" altLang="en-US" sz="2000">
              <a:latin typeface="Times New Roman" panose="02020603050405020304" charset="0"/>
              <a:cs typeface="Times New Roman" panose="02020603050405020304" charset="0"/>
            </a:endParaRPr>
          </a:p>
          <a:p>
            <a:pPr latinLnBrk="0">
              <a:lnSpc>
                <a:spcPts val="4000"/>
              </a:lnSpc>
              <a:spcBef>
                <a:spcPts val="120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串行通信</a:t>
            </a:r>
            <a:r>
              <a:rPr lang="zh-CN" altLang="en-US" sz="2000">
                <a:latin typeface="Times New Roman" panose="02020603050405020304" charset="0"/>
                <a:cs typeface="Times New Roman" panose="02020603050405020304" charset="0"/>
              </a:rPr>
              <a:t>：指数据逐位顺序传送的通信方式。</a:t>
            </a:r>
            <a:r>
              <a:rPr lang="zh-CN" altLang="en-US" sz="2000">
                <a:solidFill>
                  <a:srgbClr val="FF0000"/>
                </a:solidFill>
                <a:latin typeface="Times New Roman" panose="02020603050405020304" charset="0"/>
                <a:cs typeface="Times New Roman" panose="02020603050405020304" charset="0"/>
              </a:rPr>
              <a:t>特点</a:t>
            </a:r>
            <a:r>
              <a:rPr lang="zh-CN" altLang="en-US" sz="2000">
                <a:latin typeface="Times New Roman" panose="02020603050405020304" charset="0"/>
                <a:cs typeface="Times New Roman" panose="02020603050405020304" charset="0"/>
              </a:rPr>
              <a:t>是速度低，但只需要</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很少的通信线，适用于长距离而速度要求不高的场合。在网</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络中传送数据绝大多数采用串行方式。</a:t>
            </a:r>
            <a:endParaRPr lang="zh-CN" altLang="en-US" sz="2000">
              <a:latin typeface="Times New Roman" panose="02020603050405020304" charset="0"/>
              <a:cs typeface="Times New Roman" panose="02020603050405020304" charset="0"/>
            </a:endParaRPr>
          </a:p>
        </p:txBody>
      </p:sp>
      <p:sp>
        <p:nvSpPr>
          <p:cNvPr id="5" name="文本占位符 4"/>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
        <p:nvSpPr>
          <p:cNvPr id="2" name="标题 1"/>
          <p:cNvSpPr/>
          <p:nvPr>
            <p:ph type="title"/>
          </p:nvPr>
        </p:nvSpPr>
        <p:spPr>
          <a:xfrm>
            <a:off x="152400" y="207328"/>
            <a:ext cx="6172200" cy="563562"/>
          </a:xfrm>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19225"/>
            <a:ext cx="8229600" cy="1130935"/>
          </a:xfrm>
        </p:spPr>
        <p:txBody>
          <a:bodyPr/>
          <a:p>
            <a:pPr latinLnBrk="0">
              <a:lnSpc>
                <a:spcPts val="4000"/>
              </a:lnSpc>
              <a:spcBef>
                <a:spcPts val="0"/>
              </a:spcBef>
            </a:pPr>
            <a:r>
              <a:rPr lang="zh-CN" altLang="en-US" sz="2000"/>
              <a:t>2)  </a:t>
            </a:r>
            <a:r>
              <a:rPr lang="zh-CN" altLang="en-US" sz="2000" b="1">
                <a:solidFill>
                  <a:srgbClr val="730372"/>
                </a:solidFill>
              </a:rPr>
              <a:t>C口置位/复位控制字：</a:t>
            </a:r>
            <a:r>
              <a:rPr lang="zh-CN" altLang="en-US" sz="2000">
                <a:solidFill>
                  <a:srgbClr val="00349E"/>
                </a:solidFill>
              </a:rPr>
              <a:t>可对C口中的任意一位进行置位或者复位操作。该控制字各位定义如图8.11所示。</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13" descr="7t11"/>
          <p:cNvPicPr>
            <a:picLocks noChangeAspect="1"/>
          </p:cNvPicPr>
          <p:nvPr/>
        </p:nvPicPr>
        <p:blipFill>
          <a:blip r:embed="rId1"/>
          <a:stretch>
            <a:fillRect/>
          </a:stretch>
        </p:blipFill>
        <p:spPr>
          <a:xfrm>
            <a:off x="1677670" y="2625090"/>
            <a:ext cx="5857875" cy="3342005"/>
          </a:xfrm>
          <a:prstGeom prst="rect">
            <a:avLst/>
          </a:prstGeom>
          <a:noFill/>
          <a:ln w="9525">
            <a:noFill/>
          </a:ln>
        </p:spPr>
      </p:pic>
      <p:sp>
        <p:nvSpPr>
          <p:cNvPr id="100" name="文本框 99"/>
          <p:cNvSpPr txBox="1"/>
          <p:nvPr/>
        </p:nvSpPr>
        <p:spPr>
          <a:xfrm>
            <a:off x="2950210" y="6162675"/>
            <a:ext cx="3312795" cy="306705"/>
          </a:xfrm>
          <a:prstGeom prst="rect">
            <a:avLst/>
          </a:prstGeom>
          <a:noFill/>
          <a:ln w="9525">
            <a:noFill/>
          </a:ln>
        </p:spPr>
        <p:txBody>
          <a:bodyPr wrap="square">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8.11  8255C</a:t>
            </a:r>
            <a:r>
              <a:rPr lang="zh-CN" sz="1400" b="1">
                <a:solidFill>
                  <a:srgbClr val="000000"/>
                </a:solidFill>
                <a:ea typeface="宋体" panose="02010600030101010101" pitchFamily="2" charset="-122"/>
              </a:rPr>
              <a:t>口置位</a:t>
            </a:r>
            <a:r>
              <a:rPr lang="en-US" sz="1400" b="1">
                <a:solidFill>
                  <a:srgbClr val="000000"/>
                </a:solidFill>
                <a:latin typeface="Times New Roman" panose="02020603050405020304" charset="0"/>
              </a:rPr>
              <a:t>/</a:t>
            </a:r>
            <a:r>
              <a:rPr lang="zh-CN" sz="1400" b="1">
                <a:solidFill>
                  <a:srgbClr val="000000"/>
                </a:solidFill>
                <a:ea typeface="宋体" panose="02010600030101010101" pitchFamily="2" charset="-122"/>
              </a:rPr>
              <a:t>复位控制字格式</a:t>
            </a:r>
            <a:endParaRPr lang="zh-CN" altLang="en-US" sz="1400"/>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100" name="矩形 99"/>
          <p:cNvSpPr/>
          <p:nvPr/>
        </p:nvSpPr>
        <p:spPr>
          <a:xfrm>
            <a:off x="208915" y="1477010"/>
            <a:ext cx="8726805" cy="2021840"/>
          </a:xfrm>
          <a:prstGeom prst="rect">
            <a:avLst/>
          </a:prstGeom>
        </p:spPr>
        <p:txBody>
          <a:bodyPr vert="horz" rtlCol="0">
            <a:normAutofit/>
          </a:bodyPr>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2. 8255的状态字</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FF0000"/>
                </a:solidFill>
                <a:latin typeface="微软雅黑" panose="020B0503020204020204" pitchFamily="34" charset="-122"/>
                <a:ea typeface="微软雅黑" panose="020B0503020204020204" pitchFamily="34" charset="-122"/>
                <a:sym typeface="+mn-ea"/>
              </a:rPr>
              <a:t>注意：C口的状态字与C口各位对外的引脚状态不完全一致！！！</a:t>
            </a:r>
            <a:endParaRPr lang="zh-CN" altLang="en-US" sz="2000" kern="0">
              <a:solidFill>
                <a:srgbClr val="FF0000"/>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当8255的A口和B口均工作在方式1的输入时，由C口读出的8位数据各位的意义如图8.12所示。</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pic>
        <p:nvPicPr>
          <p:cNvPr id="2" name="图片 14" descr="7t12"/>
          <p:cNvPicPr>
            <a:picLocks noChangeAspect="1"/>
          </p:cNvPicPr>
          <p:nvPr/>
        </p:nvPicPr>
        <p:blipFill>
          <a:blip r:embed="rId1"/>
          <a:stretch>
            <a:fillRect/>
          </a:stretch>
        </p:blipFill>
        <p:spPr>
          <a:xfrm>
            <a:off x="1397000" y="3314700"/>
            <a:ext cx="6349365" cy="1820545"/>
          </a:xfrm>
          <a:prstGeom prst="rect">
            <a:avLst/>
          </a:prstGeom>
          <a:noFill/>
          <a:ln w="9525">
            <a:noFill/>
          </a:ln>
        </p:spPr>
      </p:pic>
      <p:sp>
        <p:nvSpPr>
          <p:cNvPr id="3" name="文本框 2"/>
          <p:cNvSpPr txBox="1"/>
          <p:nvPr/>
        </p:nvSpPr>
        <p:spPr>
          <a:xfrm>
            <a:off x="2031365" y="5464810"/>
            <a:ext cx="5080000" cy="306705"/>
          </a:xfrm>
          <a:prstGeom prst="rect">
            <a:avLst/>
          </a:prstGeom>
          <a:noFill/>
          <a:ln w="9525">
            <a:noFill/>
          </a:ln>
        </p:spPr>
        <p:txBody>
          <a:bodyPr>
            <a:spAutoFit/>
          </a:bodyPr>
          <a:p>
            <a:pPr marL="0" indent="0" algn="ctr"/>
            <a:r>
              <a:rPr lang="zh-CN" sz="1400" b="1">
                <a:solidFill>
                  <a:srgbClr val="000000"/>
                </a:solidFill>
                <a:ea typeface="宋体" panose="02010600030101010101" pitchFamily="2" charset="-122"/>
              </a:rPr>
              <a:t>图</a:t>
            </a:r>
            <a:r>
              <a:rPr lang="en-US" sz="1400" b="1">
                <a:solidFill>
                  <a:srgbClr val="000000"/>
                </a:solidFill>
                <a:latin typeface="宋体" panose="02010600030101010101" pitchFamily="2" charset="-122"/>
              </a:rPr>
              <a:t>8.12  A</a:t>
            </a:r>
            <a:r>
              <a:rPr lang="zh-CN" sz="1400" b="1">
                <a:solidFill>
                  <a:srgbClr val="000000"/>
                </a:solidFill>
                <a:ea typeface="宋体" panose="02010600030101010101" pitchFamily="2" charset="-122"/>
              </a:rPr>
              <a:t>、</a:t>
            </a:r>
            <a:r>
              <a:rPr lang="en-US" sz="1400" b="1">
                <a:solidFill>
                  <a:srgbClr val="000000"/>
                </a:solidFill>
                <a:latin typeface="Times New Roman" panose="02020603050405020304" charset="0"/>
              </a:rPr>
              <a:t>B</a:t>
            </a:r>
            <a:r>
              <a:rPr lang="zh-CN" sz="1400" b="1">
                <a:solidFill>
                  <a:srgbClr val="000000"/>
                </a:solidFill>
                <a:ea typeface="宋体" panose="02010600030101010101" pitchFamily="2" charset="-122"/>
              </a:rPr>
              <a:t>口均为方式</a:t>
            </a:r>
            <a:r>
              <a:rPr lang="en-US" sz="1400" b="1">
                <a:solidFill>
                  <a:srgbClr val="000000"/>
                </a:solidFill>
                <a:latin typeface="Times New Roman" panose="02020603050405020304" charset="0"/>
              </a:rPr>
              <a:t>1</a:t>
            </a:r>
            <a:r>
              <a:rPr lang="zh-CN" sz="1400" b="1">
                <a:solidFill>
                  <a:srgbClr val="000000"/>
                </a:solidFill>
                <a:ea typeface="宋体" panose="02010600030101010101" pitchFamily="2" charset="-122"/>
              </a:rPr>
              <a:t>输入时的状态字</a:t>
            </a:r>
            <a:endParaRPr lang="zh-CN" altLang="en-US" sz="1400"/>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00480"/>
            <a:ext cx="4322445" cy="1941830"/>
          </a:xfrm>
        </p:spPr>
        <p:txBody>
          <a:bodyPr/>
          <a:p>
            <a:pPr latinLnBrk="0">
              <a:lnSpc>
                <a:spcPts val="4500"/>
              </a:lnSpc>
              <a:spcBef>
                <a:spcPts val="0"/>
              </a:spcBef>
            </a:pPr>
            <a:r>
              <a:rPr lang="en-US" altLang="zh-CN" sz="2000"/>
              <a:t>     </a:t>
            </a:r>
            <a:r>
              <a:rPr sz="2000"/>
              <a:t>当8255的A口和B口均工作在方式1的输出时，由C口读出的状态字各位的意义如图8.13所示。</a:t>
            </a:r>
            <a:endParaRPr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00" name="矩形 99"/>
          <p:cNvSpPr/>
          <p:nvPr/>
        </p:nvSpPr>
        <p:spPr>
          <a:xfrm>
            <a:off x="4846955" y="1300480"/>
            <a:ext cx="3818890" cy="1436370"/>
          </a:xfrm>
          <a:prstGeom prst="rect">
            <a:avLst/>
          </a:prstGeom>
        </p:spPr>
        <p:txBody>
          <a:bodyPr vert="horz" rtlCol="0">
            <a:normAutofit/>
          </a:bodyPr>
          <a:p>
            <a:pPr lvl="0" algn="l">
              <a:lnSpc>
                <a:spcPts val="45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    当8255的A口工作在方式2时，状态字各位的意义如图8.14所示</a:t>
            </a:r>
            <a:endParaRPr lang="en-US" altLang="zh-CN" sz="2000" kern="0">
              <a:solidFill>
                <a:srgbClr val="00349E"/>
              </a:solidFill>
              <a:latin typeface="微软雅黑" panose="020B0503020204020204" pitchFamily="34" charset="-122"/>
              <a:ea typeface="微软雅黑" panose="020B0503020204020204" pitchFamily="34" charset="-122"/>
              <a:sym typeface="+mn-ea"/>
            </a:endParaRPr>
          </a:p>
        </p:txBody>
      </p:sp>
      <p:pic>
        <p:nvPicPr>
          <p:cNvPr id="2" name="图片 15" descr="7t13"/>
          <p:cNvPicPr>
            <a:picLocks noChangeAspect="1"/>
          </p:cNvPicPr>
          <p:nvPr/>
        </p:nvPicPr>
        <p:blipFill>
          <a:blip r:embed="rId1"/>
          <a:stretch>
            <a:fillRect/>
          </a:stretch>
        </p:blipFill>
        <p:spPr>
          <a:xfrm>
            <a:off x="297815" y="3137535"/>
            <a:ext cx="4110990" cy="1933575"/>
          </a:xfrm>
          <a:prstGeom prst="rect">
            <a:avLst/>
          </a:prstGeom>
          <a:noFill/>
          <a:ln w="9525">
            <a:noFill/>
          </a:ln>
        </p:spPr>
      </p:pic>
      <p:pic>
        <p:nvPicPr>
          <p:cNvPr id="4" name="图片 16" descr="7t14"/>
          <p:cNvPicPr>
            <a:picLocks noChangeAspect="1"/>
          </p:cNvPicPr>
          <p:nvPr/>
        </p:nvPicPr>
        <p:blipFill>
          <a:blip r:embed="rId2"/>
          <a:stretch>
            <a:fillRect/>
          </a:stretch>
        </p:blipFill>
        <p:spPr>
          <a:xfrm>
            <a:off x="4847590" y="3137535"/>
            <a:ext cx="3997325" cy="1933575"/>
          </a:xfrm>
          <a:prstGeom prst="rect">
            <a:avLst/>
          </a:prstGeom>
          <a:noFill/>
          <a:ln w="9525">
            <a:noFill/>
          </a:ln>
        </p:spPr>
      </p:pic>
      <p:sp>
        <p:nvSpPr>
          <p:cNvPr id="6" name="文本框 5"/>
          <p:cNvSpPr txBox="1"/>
          <p:nvPr/>
        </p:nvSpPr>
        <p:spPr>
          <a:xfrm>
            <a:off x="178435" y="5321935"/>
            <a:ext cx="413956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8.13  A</a:t>
            </a:r>
            <a:r>
              <a:rPr lang="zh-CN" sz="1400" b="1">
                <a:solidFill>
                  <a:srgbClr val="00349E"/>
                </a:solidFill>
                <a:ea typeface="宋体" panose="02010600030101010101" pitchFamily="2" charset="-122"/>
              </a:rPr>
              <a:t>、</a:t>
            </a:r>
            <a:r>
              <a:rPr lang="en-US" sz="1400" b="1">
                <a:solidFill>
                  <a:srgbClr val="00349E"/>
                </a:solidFill>
                <a:latin typeface="Times New Roman" panose="02020603050405020304" charset="0"/>
              </a:rPr>
              <a:t>B</a:t>
            </a:r>
            <a:r>
              <a:rPr lang="zh-CN" sz="1400" b="1">
                <a:solidFill>
                  <a:srgbClr val="00349E"/>
                </a:solidFill>
                <a:ea typeface="宋体" panose="02010600030101010101" pitchFamily="2" charset="-122"/>
              </a:rPr>
              <a:t>口均为方式</a:t>
            </a:r>
            <a:r>
              <a:rPr lang="en-US" sz="1400" b="1">
                <a:solidFill>
                  <a:srgbClr val="00349E"/>
                </a:solidFill>
                <a:latin typeface="Times New Roman" panose="02020603050405020304" charset="0"/>
              </a:rPr>
              <a:t>1</a:t>
            </a:r>
            <a:r>
              <a:rPr lang="zh-CN" sz="1400" b="1">
                <a:solidFill>
                  <a:srgbClr val="00349E"/>
                </a:solidFill>
                <a:ea typeface="宋体" panose="02010600030101010101" pitchFamily="2" charset="-122"/>
              </a:rPr>
              <a:t>输出时的状态字</a:t>
            </a:r>
            <a:endParaRPr lang="zh-CN" altLang="en-US" sz="1400" b="1">
              <a:solidFill>
                <a:srgbClr val="00349E"/>
              </a:solidFill>
              <a:ea typeface="宋体" panose="02010600030101010101" pitchFamily="2" charset="-122"/>
            </a:endParaRPr>
          </a:p>
        </p:txBody>
      </p:sp>
      <p:sp>
        <p:nvSpPr>
          <p:cNvPr id="7" name="文本框 6"/>
          <p:cNvSpPr txBox="1"/>
          <p:nvPr/>
        </p:nvSpPr>
        <p:spPr>
          <a:xfrm>
            <a:off x="4632960" y="5283200"/>
            <a:ext cx="413956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8.14  A</a:t>
            </a:r>
            <a:r>
              <a:rPr lang="zh-CN" sz="1400" b="1">
                <a:solidFill>
                  <a:srgbClr val="00349E"/>
                </a:solidFill>
                <a:ea typeface="宋体" panose="02010600030101010101" pitchFamily="2" charset="-122"/>
              </a:rPr>
              <a:t>口在方式</a:t>
            </a:r>
            <a:r>
              <a:rPr lang="en-US" sz="1400" b="1">
                <a:solidFill>
                  <a:srgbClr val="00349E"/>
                </a:solidFill>
                <a:latin typeface="Times New Roman" panose="02020603050405020304" charset="0"/>
              </a:rPr>
              <a:t>2</a:t>
            </a:r>
            <a:r>
              <a:rPr lang="zh-CN" sz="1400" b="1">
                <a:solidFill>
                  <a:srgbClr val="00349E"/>
                </a:solidFill>
                <a:ea typeface="宋体" panose="02010600030101010101" pitchFamily="2" charset="-122"/>
              </a:rPr>
              <a:t>工作时的状态字</a:t>
            </a:r>
            <a:endParaRPr lang="zh-CN" altLang="en-US" sz="1400" b="1">
              <a:solidFill>
                <a:srgbClr val="00349E"/>
              </a:solidFill>
              <a:ea typeface="宋体" panose="02010600030101010101" pitchFamily="2" charset="-122"/>
            </a:endParaRPr>
          </a:p>
        </p:txBody>
      </p:sp>
      <p:sp>
        <p:nvSpPr>
          <p:cNvPr id="8" name="文本占位符 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81785"/>
            <a:ext cx="4592320" cy="4318635"/>
          </a:xfrm>
        </p:spPr>
        <p:txBody>
          <a:bodyPr/>
          <a:p>
            <a:pPr latinLnBrk="0">
              <a:lnSpc>
                <a:spcPts val="4000"/>
              </a:lnSpc>
              <a:spcBef>
                <a:spcPts val="0"/>
              </a:spcBef>
            </a:pPr>
            <a:r>
              <a:rPr sz="2000"/>
              <a:t>8.1.5 8255与CPU的连接</a:t>
            </a:r>
            <a:endParaRPr sz="2000"/>
          </a:p>
          <a:p>
            <a:pPr latinLnBrk="0">
              <a:lnSpc>
                <a:spcPts val="4000"/>
              </a:lnSpc>
              <a:spcBef>
                <a:spcPts val="0"/>
              </a:spcBef>
            </a:pPr>
            <a:r>
              <a:rPr sz="2000"/>
              <a:t>       在8255的连接使用中，它的8根数据线D</a:t>
            </a:r>
            <a:r>
              <a:rPr sz="2000" baseline="-25000"/>
              <a:t>7</a:t>
            </a:r>
            <a:r>
              <a:rPr sz="2000"/>
              <a:t>～D</a:t>
            </a:r>
            <a:r>
              <a:rPr sz="2000" baseline="-25000"/>
              <a:t>0</a:t>
            </a:r>
            <a:r>
              <a:rPr sz="2000"/>
              <a:t>与系统数据总线相连，A</a:t>
            </a:r>
            <a:r>
              <a:rPr sz="2000" baseline="-25000"/>
              <a:t>1</a:t>
            </a:r>
            <a:r>
              <a:rPr sz="2000"/>
              <a:t>、A</a:t>
            </a:r>
            <a:r>
              <a:rPr sz="2000" baseline="-25000"/>
              <a:t>0</a:t>
            </a:r>
            <a:r>
              <a:rPr sz="2000"/>
              <a:t>分别接地址总线的A</a:t>
            </a:r>
            <a:r>
              <a:rPr sz="2000" baseline="-25000"/>
              <a:t>1</a:t>
            </a:r>
            <a:r>
              <a:rPr sz="2000"/>
              <a:t>和A</a:t>
            </a:r>
            <a:r>
              <a:rPr sz="2000" baseline="-25000"/>
              <a:t>0</a:t>
            </a:r>
            <a:r>
              <a:rPr sz="2000"/>
              <a:t>，地址总线高位A</a:t>
            </a:r>
            <a:r>
              <a:rPr sz="2000" baseline="-25000"/>
              <a:t>9</a:t>
            </a:r>
            <a:r>
              <a:rPr sz="2000"/>
              <a:t>～A</a:t>
            </a:r>
            <a:r>
              <a:rPr sz="2000" baseline="-25000"/>
              <a:t>2</a:t>
            </a:r>
            <a:r>
              <a:rPr sz="2000"/>
              <a:t>经译码器译码后接片选信号     </a:t>
            </a:r>
            <a:r>
              <a:rPr lang="zh-CN" sz="2000"/>
              <a:t>，</a:t>
            </a:r>
            <a:r>
              <a:rPr sz="2000"/>
              <a:t>其控制信号线</a:t>
            </a:r>
            <a:r>
              <a:rPr lang="en-US" sz="2000">
                <a:solidFill>
                  <a:srgbClr val="131B0C"/>
                </a:solidFill>
                <a:latin typeface="Times New Roman" panose="02020603050405020304" charset="0"/>
                <a:cs typeface="Times New Roman" panose="02020603050405020304" charset="0"/>
              </a:rPr>
              <a:t>RESET</a:t>
            </a:r>
            <a:r>
              <a:rPr sz="2000"/>
              <a:t>、    、      分别与系统控制总线的</a:t>
            </a:r>
            <a:r>
              <a:rPr lang="en-US" sz="2000">
                <a:solidFill>
                  <a:srgbClr val="131B0C"/>
                </a:solidFill>
                <a:latin typeface="Times New Roman" panose="02020603050405020304" charset="0"/>
                <a:cs typeface="Times New Roman" panose="02020603050405020304" charset="0"/>
                <a:sym typeface="+mn-ea"/>
              </a:rPr>
              <a:t>RESET</a:t>
            </a:r>
            <a:r>
              <a:rPr sz="2000"/>
              <a:t> 、     、</a:t>
            </a:r>
            <a:endParaRPr sz="2000"/>
          </a:p>
          <a:p>
            <a:pPr latinLnBrk="0">
              <a:lnSpc>
                <a:spcPts val="4000"/>
              </a:lnSpc>
              <a:spcBef>
                <a:spcPts val="0"/>
              </a:spcBef>
            </a:pPr>
            <a:r>
              <a:rPr sz="2000"/>
              <a:t>        信号相连，如图8.15所示。</a:t>
            </a:r>
            <a:endParaRPr sz="2000"/>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2" name="对象 89"/>
          <p:cNvGraphicFramePr>
            <a:graphicFrameLocks noChangeAspect="1"/>
          </p:cNvGraphicFramePr>
          <p:nvPr/>
        </p:nvGraphicFramePr>
        <p:xfrm>
          <a:off x="791845" y="4275455"/>
          <a:ext cx="383540" cy="383540"/>
        </p:xfrm>
        <a:graphic>
          <a:graphicData uri="http://schemas.openxmlformats.org/presentationml/2006/ole">
            <mc:AlternateContent xmlns:mc="http://schemas.openxmlformats.org/markup-compatibility/2006">
              <mc:Choice xmlns:v="urn:schemas-microsoft-com:vml" Requires="v">
                <p:oleObj spid="_x0000_s3076" name="" r:id="rId1" imgW="203200" imgH="203200" progId="Equation.KSEE3">
                  <p:embed/>
                </p:oleObj>
              </mc:Choice>
              <mc:Fallback>
                <p:oleObj name="" r:id="rId1" imgW="203200" imgH="203200" progId="Equation.KSEE3">
                  <p:embed/>
                  <p:pic>
                    <p:nvPicPr>
                      <p:cNvPr id="0" name="图片 3075"/>
                      <p:cNvPicPr/>
                      <p:nvPr/>
                    </p:nvPicPr>
                    <p:blipFill>
                      <a:blip r:embed="rId2"/>
                      <a:stretch>
                        <a:fillRect/>
                      </a:stretch>
                    </p:blipFill>
                    <p:spPr>
                      <a:xfrm>
                        <a:off x="791845" y="4275455"/>
                        <a:ext cx="383540" cy="383540"/>
                      </a:xfrm>
                      <a:prstGeom prst="rect">
                        <a:avLst/>
                      </a:prstGeom>
                      <a:noFill/>
                      <a:ln w="38100">
                        <a:noFill/>
                        <a:miter/>
                      </a:ln>
                    </p:spPr>
                  </p:pic>
                </p:oleObj>
              </mc:Fallback>
            </mc:AlternateContent>
          </a:graphicData>
        </a:graphic>
      </p:graphicFrame>
      <p:graphicFrame>
        <p:nvGraphicFramePr>
          <p:cNvPr id="4" name="对象 91"/>
          <p:cNvGraphicFramePr>
            <a:graphicFrameLocks noChangeAspect="1"/>
          </p:cNvGraphicFramePr>
          <p:nvPr/>
        </p:nvGraphicFramePr>
        <p:xfrm>
          <a:off x="3810000" y="4275455"/>
          <a:ext cx="439420" cy="347345"/>
        </p:xfrm>
        <a:graphic>
          <a:graphicData uri="http://schemas.openxmlformats.org/presentationml/2006/ole">
            <mc:AlternateContent xmlns:mc="http://schemas.openxmlformats.org/markup-compatibility/2006">
              <mc:Choice xmlns:v="urn:schemas-microsoft-com:vml" Requires="v">
                <p:oleObj spid="_x0000_s6" name="" r:id="rId3" imgW="241300" imgH="190500" progId="Equation.KSEE3">
                  <p:embed/>
                </p:oleObj>
              </mc:Choice>
              <mc:Fallback>
                <p:oleObj name="" r:id="rId3" imgW="241300" imgH="190500" progId="Equation.KSEE3">
                  <p:embed/>
                  <p:pic>
                    <p:nvPicPr>
                      <p:cNvPr id="0" name="图片 3"/>
                      <p:cNvPicPr/>
                      <p:nvPr/>
                    </p:nvPicPr>
                    <p:blipFill>
                      <a:blip r:embed="rId4"/>
                      <a:stretch>
                        <a:fillRect/>
                      </a:stretch>
                    </p:blipFill>
                    <p:spPr>
                      <a:xfrm>
                        <a:off x="3810000" y="4275455"/>
                        <a:ext cx="439420" cy="347345"/>
                      </a:xfrm>
                      <a:prstGeom prst="rect">
                        <a:avLst/>
                      </a:prstGeom>
                      <a:noFill/>
                      <a:ln w="38100">
                        <a:noFill/>
                        <a:miter/>
                      </a:ln>
                    </p:spPr>
                  </p:pic>
                </p:oleObj>
              </mc:Fallback>
            </mc:AlternateContent>
          </a:graphicData>
        </a:graphic>
      </p:graphicFrame>
      <p:graphicFrame>
        <p:nvGraphicFramePr>
          <p:cNvPr id="7" name="对象 92"/>
          <p:cNvGraphicFramePr>
            <a:graphicFrameLocks noChangeAspect="1"/>
          </p:cNvGraphicFramePr>
          <p:nvPr/>
        </p:nvGraphicFramePr>
        <p:xfrm>
          <a:off x="4293870" y="4279900"/>
          <a:ext cx="497205" cy="379095"/>
        </p:xfrm>
        <a:graphic>
          <a:graphicData uri="http://schemas.openxmlformats.org/presentationml/2006/ole">
            <mc:AlternateContent xmlns:mc="http://schemas.openxmlformats.org/markup-compatibility/2006">
              <mc:Choice xmlns:v="urn:schemas-microsoft-com:vml" Requires="v">
                <p:oleObj spid="_x0000_s8" name="" r:id="rId5" imgW="266065" imgH="203200" progId="Equation.KSEE3">
                  <p:embed/>
                </p:oleObj>
              </mc:Choice>
              <mc:Fallback>
                <p:oleObj name="" r:id="rId5" imgW="266065" imgH="203200" progId="Equation.KSEE3">
                  <p:embed/>
                  <p:pic>
                    <p:nvPicPr>
                      <p:cNvPr id="0" name="图片 5"/>
                      <p:cNvPicPr/>
                      <p:nvPr/>
                    </p:nvPicPr>
                    <p:blipFill>
                      <a:blip r:embed="rId6"/>
                      <a:stretch>
                        <a:fillRect/>
                      </a:stretch>
                    </p:blipFill>
                    <p:spPr>
                      <a:xfrm>
                        <a:off x="4293870" y="4279900"/>
                        <a:ext cx="497205" cy="379095"/>
                      </a:xfrm>
                      <a:prstGeom prst="rect">
                        <a:avLst/>
                      </a:prstGeom>
                      <a:noFill/>
                      <a:ln w="38100">
                        <a:noFill/>
                        <a:miter/>
                      </a:ln>
                    </p:spPr>
                  </p:pic>
                </p:oleObj>
              </mc:Fallback>
            </mc:AlternateContent>
          </a:graphicData>
        </a:graphic>
      </p:graphicFrame>
      <p:pic>
        <p:nvPicPr>
          <p:cNvPr id="9" name="图片 17" descr="7t15"/>
          <p:cNvPicPr>
            <a:picLocks noChangeAspect="1"/>
          </p:cNvPicPr>
          <p:nvPr/>
        </p:nvPicPr>
        <p:blipFill>
          <a:blip r:embed="rId7"/>
          <a:stretch>
            <a:fillRect/>
          </a:stretch>
        </p:blipFill>
        <p:spPr>
          <a:xfrm>
            <a:off x="5256530" y="1469390"/>
            <a:ext cx="3679190" cy="4597400"/>
          </a:xfrm>
          <a:prstGeom prst="rect">
            <a:avLst/>
          </a:prstGeom>
          <a:noFill/>
          <a:ln w="9525">
            <a:noFill/>
          </a:ln>
        </p:spPr>
      </p:pic>
      <p:graphicFrame>
        <p:nvGraphicFramePr>
          <p:cNvPr id="10" name="对象 94"/>
          <p:cNvGraphicFramePr>
            <a:graphicFrameLocks noChangeAspect="1"/>
          </p:cNvGraphicFramePr>
          <p:nvPr/>
        </p:nvGraphicFramePr>
        <p:xfrm>
          <a:off x="4072255" y="4802505"/>
          <a:ext cx="542925" cy="394970"/>
        </p:xfrm>
        <a:graphic>
          <a:graphicData uri="http://schemas.openxmlformats.org/presentationml/2006/ole">
            <mc:AlternateContent xmlns:mc="http://schemas.openxmlformats.org/markup-compatibility/2006">
              <mc:Choice xmlns:v="urn:schemas-microsoft-com:vml" Requires="v">
                <p:oleObj spid="_x0000_s11" name="" r:id="rId8" imgW="279400" imgH="203200" progId="Equation.KSEE3">
                  <p:embed/>
                </p:oleObj>
              </mc:Choice>
              <mc:Fallback>
                <p:oleObj name="" r:id="rId8" imgW="279400" imgH="203200" progId="Equation.KSEE3">
                  <p:embed/>
                  <p:pic>
                    <p:nvPicPr>
                      <p:cNvPr id="0" name="图片 6"/>
                      <p:cNvPicPr/>
                      <p:nvPr/>
                    </p:nvPicPr>
                    <p:blipFill>
                      <a:blip r:embed="rId9"/>
                      <a:stretch>
                        <a:fillRect/>
                      </a:stretch>
                    </p:blipFill>
                    <p:spPr>
                      <a:xfrm>
                        <a:off x="4072255" y="4802505"/>
                        <a:ext cx="542925" cy="394970"/>
                      </a:xfrm>
                      <a:prstGeom prst="rect">
                        <a:avLst/>
                      </a:prstGeom>
                      <a:noFill/>
                      <a:ln w="38100">
                        <a:noFill/>
                        <a:miter/>
                      </a:ln>
                    </p:spPr>
                  </p:pic>
                </p:oleObj>
              </mc:Fallback>
            </mc:AlternateContent>
          </a:graphicData>
        </a:graphic>
      </p:graphicFrame>
      <p:graphicFrame>
        <p:nvGraphicFramePr>
          <p:cNvPr id="12" name="对象 95"/>
          <p:cNvGraphicFramePr>
            <a:graphicFrameLocks noChangeAspect="1"/>
          </p:cNvGraphicFramePr>
          <p:nvPr/>
        </p:nvGraphicFramePr>
        <p:xfrm>
          <a:off x="532130" y="5293995"/>
          <a:ext cx="677545" cy="434975"/>
        </p:xfrm>
        <a:graphic>
          <a:graphicData uri="http://schemas.openxmlformats.org/presentationml/2006/ole">
            <mc:AlternateContent xmlns:mc="http://schemas.openxmlformats.org/markup-compatibility/2006">
              <mc:Choice xmlns:v="urn:schemas-microsoft-com:vml" Requires="v">
                <p:oleObj spid="_x0000_s13" name="" r:id="rId10" imgW="203200" imgH="152400" progId="Equation.KSEE3">
                  <p:embed/>
                </p:oleObj>
              </mc:Choice>
              <mc:Fallback>
                <p:oleObj name="" r:id="rId10" imgW="203200" imgH="152400" progId="Equation.KSEE3">
                  <p:embed/>
                  <p:pic>
                    <p:nvPicPr>
                      <p:cNvPr id="0" name="图片 8"/>
                      <p:cNvPicPr/>
                      <p:nvPr/>
                    </p:nvPicPr>
                    <p:blipFill>
                      <a:blip r:embed="rId11"/>
                      <a:stretch>
                        <a:fillRect/>
                      </a:stretch>
                    </p:blipFill>
                    <p:spPr>
                      <a:xfrm>
                        <a:off x="532130" y="5293995"/>
                        <a:ext cx="677545" cy="434975"/>
                      </a:xfrm>
                      <a:prstGeom prst="rect">
                        <a:avLst/>
                      </a:prstGeom>
                      <a:noFill/>
                      <a:ln w="38100">
                        <a:noFill/>
                        <a:miter/>
                      </a:ln>
                    </p:spPr>
                  </p:pic>
                </p:oleObj>
              </mc:Fallback>
            </mc:AlternateContent>
          </a:graphicData>
        </a:graphic>
      </p:graphicFrame>
      <p:sp>
        <p:nvSpPr>
          <p:cNvPr id="100" name="文本框 99"/>
          <p:cNvSpPr txBox="1"/>
          <p:nvPr/>
        </p:nvSpPr>
        <p:spPr>
          <a:xfrm>
            <a:off x="5330190" y="6151880"/>
            <a:ext cx="360553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8.15  </a:t>
            </a:r>
            <a:r>
              <a:rPr lang="zh-CN" sz="1400" b="1">
                <a:solidFill>
                  <a:srgbClr val="00349E"/>
                </a:solidFill>
                <a:ea typeface="宋体" panose="02010600030101010101" pitchFamily="2" charset="-122"/>
              </a:rPr>
              <a:t>计算机中</a:t>
            </a:r>
            <a:r>
              <a:rPr lang="en-US" sz="1400" b="1">
                <a:solidFill>
                  <a:srgbClr val="00349E"/>
                </a:solidFill>
                <a:latin typeface="Times New Roman" panose="02020603050405020304" charset="0"/>
              </a:rPr>
              <a:t>8255</a:t>
            </a:r>
            <a:r>
              <a:rPr lang="zh-CN" sz="1400" b="1">
                <a:solidFill>
                  <a:srgbClr val="00349E"/>
                </a:solidFill>
                <a:ea typeface="宋体" panose="02010600030101010101" pitchFamily="2" charset="-122"/>
              </a:rPr>
              <a:t>的连接</a:t>
            </a:r>
            <a:endParaRPr lang="zh-CN" altLang="en-US" sz="1400" b="1">
              <a:solidFill>
                <a:srgbClr val="00349E"/>
              </a:solidFill>
              <a:ea typeface="宋体" panose="02010600030101010101" pitchFamily="2" charset="-122"/>
            </a:endParaRPr>
          </a:p>
        </p:txBody>
      </p:sp>
      <p:sp>
        <p:nvSpPr>
          <p:cNvPr id="14" name="文本占位符 1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4465" y="1421130"/>
            <a:ext cx="8815705" cy="2425065"/>
          </a:xfrm>
        </p:spPr>
        <p:txBody>
          <a:bodyPr/>
          <a:p>
            <a:pPr latinLnBrk="0">
              <a:lnSpc>
                <a:spcPts val="3500"/>
              </a:lnSpc>
              <a:spcBef>
                <a:spcPts val="0"/>
              </a:spcBef>
            </a:pPr>
            <a:r>
              <a:rPr lang="zh-CN" altLang="en-US" sz="2000"/>
              <a:t>8.1.6 8255应用举例   </a:t>
            </a:r>
            <a:endParaRPr lang="zh-CN" altLang="en-US" sz="2000"/>
          </a:p>
          <a:p>
            <a:pPr latinLnBrk="0">
              <a:lnSpc>
                <a:spcPts val="3500"/>
              </a:lnSpc>
              <a:spcBef>
                <a:spcPts val="0"/>
              </a:spcBef>
            </a:pPr>
            <a:r>
              <a:rPr lang="zh-CN" altLang="en-US" sz="2000"/>
              <a:t> 例8.1利用8255方式0实现打印机的接口。</a:t>
            </a:r>
            <a:endParaRPr lang="zh-CN" altLang="en-US" sz="2000"/>
          </a:p>
          <a:p>
            <a:pPr latinLnBrk="0">
              <a:lnSpc>
                <a:spcPts val="3000"/>
              </a:lnSpc>
              <a:spcBef>
                <a:spcPts val="0"/>
              </a:spcBef>
            </a:pPr>
            <a:r>
              <a:rPr lang="zh-CN" altLang="en-US" sz="2000"/>
              <a:t>  </a:t>
            </a:r>
            <a:r>
              <a:rPr lang="zh-CN" altLang="en-US" sz="1800"/>
              <a:t>分析：打印机打印计算机送来的ASCII码字符。因为ASCII码为8位，所以利用8255的A口的工作方式0来实现打印机与CPU之间的并行输出接口，连接示意图如图8.16所示。由图可见，由地址译码决定的A口、B口、C口及控制寄存器的端口地址分别为380H、381H、382H、383H。  </a:t>
            </a:r>
            <a:endParaRPr lang="zh-CN" altLang="en-US" sz="18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18" descr="7t16"/>
          <p:cNvPicPr>
            <a:picLocks noChangeAspect="1"/>
          </p:cNvPicPr>
          <p:nvPr/>
        </p:nvPicPr>
        <p:blipFill>
          <a:blip r:embed="rId1"/>
          <a:stretch>
            <a:fillRect/>
          </a:stretch>
        </p:blipFill>
        <p:spPr>
          <a:xfrm>
            <a:off x="1407795" y="3947160"/>
            <a:ext cx="6496685" cy="2645410"/>
          </a:xfrm>
          <a:prstGeom prst="rect">
            <a:avLst/>
          </a:prstGeom>
          <a:noFill/>
          <a:ln w="9525">
            <a:noFill/>
          </a:ln>
        </p:spPr>
      </p:pic>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08430"/>
            <a:ext cx="8229600" cy="4869180"/>
          </a:xfrm>
        </p:spPr>
        <p:txBody>
          <a:bodyPr/>
          <a:p>
            <a:pPr latinLnBrk="0">
              <a:lnSpc>
                <a:spcPts val="3500"/>
              </a:lnSpc>
              <a:spcBef>
                <a:spcPts val="0"/>
              </a:spcBef>
            </a:pPr>
            <a:r>
              <a:rPr lang="en-US" altLang="zh-CN" sz="1800"/>
              <a:t>         </a:t>
            </a:r>
            <a:r>
              <a:rPr lang="zh-CN" altLang="en-US" sz="1800"/>
              <a:t>在实现打印机接口时，可以设置A组、B组均工作在方式0下，使用A口的PA</a:t>
            </a:r>
            <a:r>
              <a:rPr lang="zh-CN" altLang="en-US" sz="1800" baseline="-25000"/>
              <a:t>7</a:t>
            </a:r>
            <a:r>
              <a:rPr lang="zh-CN" altLang="en-US" sz="1800"/>
              <a:t>～PA</a:t>
            </a:r>
            <a:r>
              <a:rPr lang="zh-CN" altLang="en-US" sz="1800" baseline="-25000"/>
              <a:t>0</a:t>
            </a:r>
            <a:r>
              <a:rPr lang="zh-CN" altLang="en-US" sz="1800"/>
              <a:t>与打印机的D</a:t>
            </a:r>
            <a:r>
              <a:rPr lang="zh-CN" altLang="en-US" sz="1800" baseline="-25000"/>
              <a:t>7</a:t>
            </a:r>
            <a:r>
              <a:rPr lang="zh-CN" altLang="en-US" sz="1800"/>
              <a:t>～D</a:t>
            </a:r>
            <a:r>
              <a:rPr lang="zh-CN" altLang="en-US" sz="1800" baseline="-25000"/>
              <a:t>0</a:t>
            </a:r>
            <a:r>
              <a:rPr lang="zh-CN" altLang="en-US" sz="1800"/>
              <a:t>相连，并利用C口的PC</a:t>
            </a:r>
            <a:r>
              <a:rPr lang="zh-CN" altLang="en-US" sz="1800" baseline="-25000"/>
              <a:t>6</a:t>
            </a:r>
            <a:r>
              <a:rPr lang="zh-CN" altLang="en-US" sz="1800"/>
              <a:t>作为输出信号接打印机的选通端             ，PC</a:t>
            </a:r>
            <a:r>
              <a:rPr lang="zh-CN" altLang="en-US" sz="1800" baseline="-25000"/>
              <a:t>2</a:t>
            </a:r>
            <a:r>
              <a:rPr lang="zh-CN" altLang="en-US" sz="1800"/>
              <a:t>作为输入信号接打印机的忙信号BUSY。由此，可以作如下的</a:t>
            </a:r>
            <a:r>
              <a:rPr lang="zh-CN" altLang="en-US" sz="1800" b="1">
                <a:solidFill>
                  <a:srgbClr val="730372"/>
                </a:solidFill>
              </a:rPr>
              <a:t>初始化: A口为输出，C口的高4位为输出、低4位为输入，B口保留，A、C口均工作于方式0。</a:t>
            </a:r>
            <a:endParaRPr lang="zh-CN" altLang="en-US" sz="1800" b="1">
              <a:solidFill>
                <a:srgbClr val="730372"/>
              </a:solidFill>
            </a:endParaRPr>
          </a:p>
          <a:p>
            <a:pPr latinLnBrk="0">
              <a:lnSpc>
                <a:spcPts val="3500"/>
              </a:lnSpc>
              <a:spcBef>
                <a:spcPts val="0"/>
              </a:spcBef>
            </a:pPr>
            <a:r>
              <a:rPr lang="zh-CN" altLang="en-US" sz="1800" b="1">
                <a:solidFill>
                  <a:srgbClr val="00349E"/>
                </a:solidFill>
                <a:latin typeface="Times New Roman" panose="02020603050405020304" charset="0"/>
                <a:cs typeface="Times New Roman" panose="02020603050405020304" charset="0"/>
              </a:rPr>
              <a:t>初始化程序如下</a:t>
            </a:r>
            <a:r>
              <a:rPr lang="zh-CN" altLang="en-US" sz="1800">
                <a:solidFill>
                  <a:srgbClr val="00349E"/>
                </a:solidFill>
                <a:latin typeface="Times New Roman" panose="02020603050405020304" charset="0"/>
                <a:cs typeface="Times New Roman" panose="02020603050405020304" charset="0"/>
              </a:rPr>
              <a:t>: </a:t>
            </a:r>
            <a:endParaRPr lang="zh-CN" altLang="en-US" sz="1800">
              <a:solidFill>
                <a:srgbClr val="00349E"/>
              </a:solidFill>
              <a:latin typeface="Times New Roman" panose="02020603050405020304" charset="0"/>
              <a:cs typeface="Times New Roman" panose="02020603050405020304" charset="0"/>
            </a:endParaRPr>
          </a:p>
          <a:p>
            <a:pPr marL="1080135" latinLnBrk="0">
              <a:lnSpc>
                <a:spcPts val="3200"/>
              </a:lnSpc>
              <a:spcBef>
                <a:spcPts val="0"/>
              </a:spcBef>
            </a:pPr>
            <a:r>
              <a:rPr lang="zh-CN" altLang="en-US" sz="1800">
                <a:solidFill>
                  <a:srgbClr val="00349E"/>
                </a:solidFill>
                <a:latin typeface="Times New Roman" panose="02020603050405020304" charset="0"/>
                <a:cs typeface="Times New Roman" panose="02020603050405020304" charset="0"/>
              </a:rPr>
              <a:t>MOV  AL，10000011B                  ; 将控制字送AL中</a:t>
            </a:r>
            <a:endParaRPr lang="zh-CN" altLang="en-US" sz="1800">
              <a:solidFill>
                <a:srgbClr val="00349E"/>
              </a:solidFill>
              <a:latin typeface="Times New Roman" panose="02020603050405020304" charset="0"/>
              <a:cs typeface="Times New Roman" panose="02020603050405020304" charset="0"/>
            </a:endParaRPr>
          </a:p>
          <a:p>
            <a:pPr marL="1080135" latinLnBrk="0">
              <a:lnSpc>
                <a:spcPts val="3200"/>
              </a:lnSpc>
              <a:spcBef>
                <a:spcPts val="0"/>
              </a:spcBef>
            </a:pPr>
            <a:r>
              <a:rPr lang="zh-CN" altLang="en-US" sz="1800">
                <a:solidFill>
                  <a:srgbClr val="00349E"/>
                </a:solidFill>
                <a:latin typeface="Times New Roman" panose="02020603050405020304" charset="0"/>
                <a:cs typeface="Times New Roman" panose="02020603050405020304" charset="0"/>
              </a:rPr>
              <a:t>MOV  DX，0383H                      ; 将控制寄存器端口地址送DX中</a:t>
            </a:r>
            <a:endParaRPr lang="zh-CN" altLang="en-US" sz="1800">
              <a:solidFill>
                <a:srgbClr val="00349E"/>
              </a:solidFill>
              <a:latin typeface="Times New Roman" panose="02020603050405020304" charset="0"/>
              <a:cs typeface="Times New Roman" panose="02020603050405020304" charset="0"/>
            </a:endParaRPr>
          </a:p>
          <a:p>
            <a:pPr marL="1080135" latinLnBrk="0">
              <a:lnSpc>
                <a:spcPts val="3200"/>
              </a:lnSpc>
              <a:spcBef>
                <a:spcPts val="0"/>
              </a:spcBef>
            </a:pPr>
            <a:r>
              <a:rPr lang="zh-CN" altLang="en-US" sz="1800">
                <a:solidFill>
                  <a:srgbClr val="00349E"/>
                </a:solidFill>
                <a:latin typeface="Times New Roman" panose="02020603050405020304" charset="0"/>
                <a:cs typeface="Times New Roman" panose="02020603050405020304" charset="0"/>
              </a:rPr>
              <a:t>OUT  DX，AL</a:t>
            </a:r>
            <a:endParaRPr lang="zh-CN" altLang="en-US" sz="1800">
              <a:solidFill>
                <a:srgbClr val="00349E"/>
              </a:solidFill>
              <a:latin typeface="Times New Roman" panose="02020603050405020304" charset="0"/>
              <a:cs typeface="Times New Roman" panose="02020603050405020304" charset="0"/>
            </a:endParaRPr>
          </a:p>
          <a:p>
            <a:pPr marL="1080135" latinLnBrk="0">
              <a:lnSpc>
                <a:spcPts val="3200"/>
              </a:lnSpc>
              <a:spcBef>
                <a:spcPts val="0"/>
              </a:spcBef>
            </a:pPr>
            <a:r>
              <a:rPr lang="zh-CN" altLang="en-US" sz="1800">
                <a:solidFill>
                  <a:srgbClr val="00349E"/>
                </a:solidFill>
                <a:latin typeface="Times New Roman" panose="02020603050405020304" charset="0"/>
                <a:cs typeface="Times New Roman" panose="02020603050405020304" charset="0"/>
              </a:rPr>
              <a:t>MOV  AL，00001101B                  ; 将PC6设置为1</a:t>
            </a:r>
            <a:endParaRPr lang="zh-CN" altLang="en-US" sz="1800">
              <a:solidFill>
                <a:srgbClr val="00349E"/>
              </a:solidFill>
              <a:latin typeface="Times New Roman" panose="02020603050405020304" charset="0"/>
              <a:cs typeface="Times New Roman" panose="02020603050405020304" charset="0"/>
            </a:endParaRPr>
          </a:p>
          <a:p>
            <a:pPr marL="1080135" latinLnBrk="0">
              <a:lnSpc>
                <a:spcPts val="3200"/>
              </a:lnSpc>
              <a:spcBef>
                <a:spcPts val="0"/>
              </a:spcBef>
            </a:pPr>
            <a:r>
              <a:rPr lang="zh-CN" altLang="en-US" sz="1800">
                <a:solidFill>
                  <a:srgbClr val="00349E"/>
                </a:solidFill>
                <a:latin typeface="Times New Roman" panose="02020603050405020304" charset="0"/>
                <a:cs typeface="Times New Roman" panose="02020603050405020304" charset="0"/>
              </a:rPr>
              <a:t>MOV  DX，AL                         ; 将控制寄存器端口地址送DX中</a:t>
            </a:r>
            <a:endParaRPr lang="zh-CN" altLang="en-US" sz="1800">
              <a:solidFill>
                <a:srgbClr val="00349E"/>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2" name="对象 99"/>
          <p:cNvGraphicFramePr>
            <a:graphicFrameLocks noChangeAspect="1"/>
          </p:cNvGraphicFramePr>
          <p:nvPr/>
        </p:nvGraphicFramePr>
        <p:xfrm>
          <a:off x="859155" y="2588895"/>
          <a:ext cx="862965" cy="313690"/>
        </p:xfrm>
        <a:graphic>
          <a:graphicData uri="http://schemas.openxmlformats.org/presentationml/2006/ole">
            <mc:AlternateContent xmlns:mc="http://schemas.openxmlformats.org/markup-compatibility/2006">
              <mc:Choice xmlns:v="urn:schemas-microsoft-com:vml" Requires="v">
                <p:oleObj spid="_x0000_s3076" name="" r:id="rId1" imgW="558165" imgH="203200" progId="Equation.KSEE3">
                  <p:embed/>
                </p:oleObj>
              </mc:Choice>
              <mc:Fallback>
                <p:oleObj name="" r:id="rId1" imgW="558165" imgH="203200" progId="Equation.KSEE3">
                  <p:embed/>
                  <p:pic>
                    <p:nvPicPr>
                      <p:cNvPr id="0" name="图片 3075"/>
                      <p:cNvPicPr/>
                      <p:nvPr/>
                    </p:nvPicPr>
                    <p:blipFill>
                      <a:blip r:embed="rId2"/>
                      <a:stretch>
                        <a:fillRect/>
                      </a:stretch>
                    </p:blipFill>
                    <p:spPr>
                      <a:xfrm>
                        <a:off x="859155" y="2588895"/>
                        <a:ext cx="862965" cy="313690"/>
                      </a:xfrm>
                      <a:prstGeom prst="rect">
                        <a:avLst/>
                      </a:prstGeom>
                      <a:noFill/>
                      <a:ln w="38100">
                        <a:noFill/>
                        <a:miter/>
                      </a:ln>
                    </p:spPr>
                  </p:pic>
                </p:oleObj>
              </mc:Fallback>
            </mc:AlternateContent>
          </a:graphicData>
        </a:graphic>
      </p:graphicFrame>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937760"/>
          </a:xfrm>
        </p:spPr>
        <p:txBody>
          <a:bodyPr/>
          <a:p>
            <a:pPr latinLnBrk="0">
              <a:lnSpc>
                <a:spcPts val="4200"/>
              </a:lnSpc>
              <a:spcBef>
                <a:spcPts val="0"/>
              </a:spcBef>
            </a:pPr>
            <a:r>
              <a:rPr lang="zh-CN" altLang="en-US" sz="1800" b="1">
                <a:latin typeface="Times New Roman" panose="02020603050405020304" charset="0"/>
                <a:cs typeface="Times New Roman" panose="02020603050405020304" charset="0"/>
              </a:rPr>
              <a:t>若要将AL中的字符送到打印机输出，则可用下面程序来完成</a:t>
            </a:r>
            <a:r>
              <a:rPr lang="zh-CN" altLang="en-US" sz="1800">
                <a:latin typeface="Times New Roman" panose="02020603050405020304" charset="0"/>
                <a:cs typeface="Times New Roman" panose="02020603050405020304" charset="0"/>
              </a:rPr>
              <a:t>: </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MOV   DX，0382H              ; 将C口地址送DX中</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XCHG  AX，BX                 ; 将打印字符暂存BL中 </a:t>
            </a:r>
            <a:endParaRPr lang="zh-CN" altLang="en-US" sz="1800">
              <a:latin typeface="Times New Roman" panose="02020603050405020304" charset="0"/>
              <a:cs typeface="Times New Roman" panose="02020603050405020304" charset="0"/>
            </a:endParaRPr>
          </a:p>
          <a:p>
            <a:pPr marL="360045" latinLnBrk="0">
              <a:lnSpc>
                <a:spcPts val="4200"/>
              </a:lnSpc>
              <a:spcBef>
                <a:spcPts val="0"/>
              </a:spcBef>
            </a:pPr>
            <a:r>
              <a:rPr lang="zh-CN" altLang="en-US" sz="1800">
                <a:latin typeface="Times New Roman" panose="02020603050405020304" charset="0"/>
                <a:cs typeface="Times New Roman" panose="02020603050405020304" charset="0"/>
              </a:rPr>
              <a:t>PWAIT:      IN    AL，DX                      ; 输入C口数据 </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AND   AL，04H                 ; 测试PC2</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JNZ   PWAIT                       ; 忙则等待</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XCHG  AX，BX                 ; 将BL中的打印字符送回AL中 </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MOV   DX，0380H              ; 将A口地址送DX中 </a:t>
            </a:r>
            <a:endParaRPr lang="zh-CN" altLang="en-US" sz="1800">
              <a:latin typeface="Times New Roman" panose="02020603050405020304" charset="0"/>
              <a:cs typeface="Times New Roman" panose="02020603050405020304" charset="0"/>
            </a:endParaRPr>
          </a:p>
          <a:p>
            <a:pPr marL="1080135" latinLnBrk="0">
              <a:lnSpc>
                <a:spcPts val="4200"/>
              </a:lnSpc>
              <a:spcBef>
                <a:spcPts val="0"/>
              </a:spcBef>
            </a:pPr>
            <a:r>
              <a:rPr lang="zh-CN" altLang="en-US" sz="1800">
                <a:latin typeface="Times New Roman" panose="02020603050405020304" charset="0"/>
                <a:cs typeface="Times New Roman" panose="02020603050405020304" charset="0"/>
              </a:rPr>
              <a:t>       OUT   DX，AL                    ; 将AL字符送出打印</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32255"/>
            <a:ext cx="8229600" cy="1007745"/>
          </a:xfrm>
        </p:spPr>
        <p:txBody>
          <a:bodyPr/>
          <a:p>
            <a:pPr latinLnBrk="0">
              <a:lnSpc>
                <a:spcPts val="3200"/>
              </a:lnSpc>
              <a:spcBef>
                <a:spcPts val="0"/>
              </a:spcBef>
            </a:pPr>
            <a:r>
              <a:rPr lang="en-US" altLang="zh-CN" sz="1800">
                <a:sym typeface="+mn-ea"/>
              </a:rPr>
              <a:t>      </a:t>
            </a:r>
            <a:r>
              <a:rPr lang="zh-CN" altLang="en-US" sz="1800">
                <a:sym typeface="+mn-ea"/>
              </a:rPr>
              <a:t>利用下面一段程序，可以完成一批字符数据的打印输出。假设要打印的字符串位于当前数据段从DATA开始的内存区域中，字符串长度在BLAK单元中。</a:t>
            </a:r>
            <a:endParaRPr lang="zh-CN" altLang="en-US" sz="1800">
              <a:sym typeface="+mn-ea"/>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100" name="文本框 99"/>
          <p:cNvSpPr txBox="1"/>
          <p:nvPr/>
        </p:nvSpPr>
        <p:spPr>
          <a:xfrm>
            <a:off x="715010" y="2432050"/>
            <a:ext cx="3704590" cy="4266565"/>
          </a:xfrm>
          <a:prstGeom prst="rect">
            <a:avLst/>
          </a:prstGeom>
          <a:noFill/>
          <a:ln w="9525">
            <a:noFill/>
          </a:ln>
        </p:spPr>
        <p:txBody>
          <a:bodyPr wrap="square">
            <a:spAutoFit/>
          </a:bodyPr>
          <a:p>
            <a:pPr marL="0" indent="254000" eaLnBrk="1" latinLnBrk="0" hangingPunct="1">
              <a:lnSpc>
                <a:spcPts val="2960"/>
              </a:lnSpc>
            </a:pPr>
            <a:r>
              <a:rPr lang="en-US" sz="1800" b="0">
                <a:solidFill>
                  <a:srgbClr val="000000"/>
                </a:solidFill>
                <a:latin typeface="Times New Roman" panose="02020603050405020304" charset="0"/>
                <a:cs typeface="Times New Roman" panose="02020603050405020304" charset="0"/>
              </a:rPr>
              <a:t>PRINT:  MOV   AL,BLAK                   MOV   CL,AL                   MOV   SI,OFFSET DATA    GOON:  MOV   DX,0382H    PWAIT:  IN        AL,    DX                  AND     AL,   04H                  JNZ        PWAIT</a:t>
            </a:r>
            <a:r>
              <a:rPr lang="zh-CN" sz="1800" b="0">
                <a:solidFill>
                  <a:srgbClr val="000000"/>
                </a:solidFill>
                <a:latin typeface="Times New Roman" panose="02020603050405020304" charset="0"/>
                <a:ea typeface="仿宋" panose="02010609060101010101" charset="-122"/>
                <a:cs typeface="Times New Roman" panose="02020603050405020304" charset="0"/>
              </a:rPr>
              <a:t>                  MOV     AL,［SI］</a:t>
            </a:r>
            <a:r>
              <a:rPr lang="en-US" sz="1800" b="0">
                <a:solidFill>
                  <a:srgbClr val="000000"/>
                </a:solidFill>
                <a:latin typeface="Times New Roman" panose="02020603050405020304" charset="0"/>
                <a:cs typeface="Times New Roman" panose="02020603050405020304" charset="0"/>
              </a:rPr>
              <a:t>                  MOV     DX,  0380H</a:t>
            </a:r>
            <a:endParaRPr lang="en-US" sz="1800" b="0">
              <a:solidFill>
                <a:srgbClr val="000000"/>
              </a:solidFill>
              <a:latin typeface="Times New Roman" panose="02020603050405020304" charset="0"/>
              <a:cs typeface="Times New Roman" panose="02020603050405020304" charset="0"/>
            </a:endParaRPr>
          </a:p>
          <a:p>
            <a:pPr marL="0" indent="254000" eaLnBrk="1" latinLnBrk="0" hangingPunct="1">
              <a:lnSpc>
                <a:spcPts val="2960"/>
              </a:lnSpc>
            </a:pPr>
            <a:r>
              <a:rPr lang="en-US" sz="1800">
                <a:solidFill>
                  <a:srgbClr val="000000"/>
                </a:solidFill>
                <a:latin typeface="Times New Roman" panose="02020603050405020304" charset="0"/>
                <a:cs typeface="Times New Roman" panose="02020603050405020304" charset="0"/>
                <a:sym typeface="+mn-ea"/>
              </a:rPr>
              <a:t>             MOV     DX,   AL                 MOV      AL,   00H</a:t>
            </a:r>
            <a:endParaRPr lang="zh-CN" altLang="en-US" sz="1800">
              <a:latin typeface="Times New Roman" panose="02020603050405020304" charset="0"/>
              <a:cs typeface="Times New Roman" panose="02020603050405020304" charset="0"/>
            </a:endParaRPr>
          </a:p>
        </p:txBody>
      </p:sp>
      <p:sp>
        <p:nvSpPr>
          <p:cNvPr id="7" name="文本框 6"/>
          <p:cNvSpPr txBox="1"/>
          <p:nvPr/>
        </p:nvSpPr>
        <p:spPr>
          <a:xfrm>
            <a:off x="4716145" y="2432050"/>
            <a:ext cx="3581400" cy="3887470"/>
          </a:xfrm>
          <a:prstGeom prst="rect">
            <a:avLst/>
          </a:prstGeom>
          <a:noFill/>
          <a:ln w="9525">
            <a:noFill/>
          </a:ln>
        </p:spPr>
        <p:txBody>
          <a:bodyPr wrap="square">
            <a:spAutoFit/>
          </a:bodyPr>
          <a:p>
            <a:pPr lvl="0" indent="254000" algn="l">
              <a:lnSpc>
                <a:spcPts val="2960"/>
              </a:lnSpc>
            </a:pPr>
            <a:r>
              <a:rPr lang="en-US" sz="1800">
                <a:solidFill>
                  <a:srgbClr val="000000"/>
                </a:solidFill>
                <a:latin typeface="Times New Roman" panose="02020603050405020304" charset="0"/>
                <a:cs typeface="Times New Roman" panose="02020603050405020304" charset="0"/>
                <a:sym typeface="+mn-ea"/>
              </a:rPr>
              <a:t>   MOV   DX, 0382H        MOV   DX,AL        NOP        NOP        MOV   AL,40H        MOV   DX,AL        INC   SI        DEC   CL        JNZ   GOON        RET</a:t>
            </a:r>
            <a:endParaRPr lang="en-US" sz="1800">
              <a:solidFill>
                <a:srgbClr val="000000"/>
              </a:solidFill>
              <a:latin typeface="Times New Roman" panose="02020603050405020304" charset="0"/>
              <a:cs typeface="Times New Roman" panose="02020603050405020304" charset="0"/>
              <a:sym typeface="+mn-ea"/>
            </a:endParaRPr>
          </a:p>
        </p:txBody>
      </p:sp>
      <p:sp>
        <p:nvSpPr>
          <p:cNvPr id="9" name="文本占位符 8"/>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63345"/>
            <a:ext cx="8229600" cy="1897380"/>
          </a:xfrm>
        </p:spPr>
        <p:txBody>
          <a:bodyPr/>
          <a:p>
            <a:pPr latinLnBrk="0">
              <a:lnSpc>
                <a:spcPts val="3600"/>
              </a:lnSpc>
              <a:spcBef>
                <a:spcPts val="0"/>
              </a:spcBef>
            </a:pPr>
            <a:r>
              <a:rPr lang="zh-CN" altLang="en-US" sz="2000"/>
              <a:t>例8.2利用8255方式1实现打印机的接口。</a:t>
            </a:r>
            <a:endParaRPr lang="zh-CN" altLang="en-US" sz="2000"/>
          </a:p>
          <a:p>
            <a:pPr latinLnBrk="0">
              <a:lnSpc>
                <a:spcPts val="3600"/>
              </a:lnSpc>
              <a:spcBef>
                <a:spcPts val="0"/>
              </a:spcBef>
            </a:pPr>
            <a:r>
              <a:rPr lang="zh-CN" altLang="en-US" sz="2000"/>
              <a:t>      </a:t>
            </a:r>
            <a:r>
              <a:rPr lang="zh-CN" altLang="en-US" sz="1800">
                <a:latin typeface="Times New Roman" panose="02020603050405020304" charset="0"/>
                <a:cs typeface="Times New Roman" panose="02020603050405020304" charset="0"/>
              </a:rPr>
              <a:t>设置8255的A口工作于方式1，PA</a:t>
            </a:r>
            <a:r>
              <a:rPr lang="zh-CN" altLang="en-US" sz="1800" baseline="-25000">
                <a:latin typeface="Times New Roman" panose="02020603050405020304" charset="0"/>
                <a:cs typeface="Times New Roman" panose="02020603050405020304" charset="0"/>
              </a:rPr>
              <a:t>7</a:t>
            </a:r>
            <a:r>
              <a:rPr lang="zh-CN" altLang="en-US" sz="1800">
                <a:latin typeface="Times New Roman" panose="02020603050405020304" charset="0"/>
                <a:cs typeface="Times New Roman" panose="02020603050405020304" charset="0"/>
              </a:rPr>
              <a:t>～PA</a:t>
            </a:r>
            <a:r>
              <a:rPr lang="zh-CN" altLang="en-US" sz="1800" baseline="-25000">
                <a:latin typeface="Times New Roman" panose="02020603050405020304" charset="0"/>
                <a:cs typeface="Times New Roman" panose="02020603050405020304" charset="0"/>
              </a:rPr>
              <a:t>0</a:t>
            </a:r>
            <a:r>
              <a:rPr lang="zh-CN" altLang="en-US" sz="1800">
                <a:latin typeface="Times New Roman" panose="02020603050405020304" charset="0"/>
                <a:cs typeface="Times New Roman" panose="02020603050405020304" charset="0"/>
              </a:rPr>
              <a:t>作数据输出; 利用PC</a:t>
            </a:r>
            <a:r>
              <a:rPr lang="zh-CN" altLang="en-US" sz="1800" baseline="-25000">
                <a:latin typeface="Times New Roman" panose="02020603050405020304" charset="0"/>
                <a:cs typeface="Times New Roman" panose="02020603050405020304" charset="0"/>
              </a:rPr>
              <a:t>7</a:t>
            </a:r>
            <a:r>
              <a:rPr lang="zh-CN" altLang="en-US" sz="1800">
                <a:latin typeface="Times New Roman" panose="02020603050405020304" charset="0"/>
                <a:cs typeface="Times New Roman" panose="02020603050405020304" charset="0"/>
              </a:rPr>
              <a:t>(       )产生打印机所需的选通脉冲              ; 并将打印机发出的       信号接8255的        端，以产生有效的INTR信号，向CPU发出中断请求。 连接图如图8.17所示。</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100" name="文本框 99"/>
          <p:cNvSpPr txBox="1"/>
          <p:nvPr/>
        </p:nvSpPr>
        <p:spPr>
          <a:xfrm>
            <a:off x="3025140" y="6196965"/>
            <a:ext cx="3112770"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8.17  </a:t>
            </a:r>
            <a:r>
              <a:rPr sz="1600" b="1">
                <a:latin typeface="Times New Roman" panose="02020603050405020304" charset="0"/>
                <a:ea typeface="宋体" panose="02010600030101010101" pitchFamily="2" charset="-122"/>
              </a:rPr>
              <a:t>采用方式1的查询方式</a:t>
            </a:r>
            <a:endParaRPr sz="1600" b="1">
              <a:latin typeface="Times New Roman" panose="02020603050405020304" charset="0"/>
              <a:ea typeface="宋体" panose="02010600030101010101" pitchFamily="2" charset="-122"/>
            </a:endParaRPr>
          </a:p>
        </p:txBody>
      </p:sp>
      <p:pic>
        <p:nvPicPr>
          <p:cNvPr id="2" name="图片 19" descr="7t17"/>
          <p:cNvPicPr>
            <a:picLocks noChangeAspect="1"/>
          </p:cNvPicPr>
          <p:nvPr/>
        </p:nvPicPr>
        <p:blipFill>
          <a:blip r:embed="rId1"/>
          <a:stretch>
            <a:fillRect/>
          </a:stretch>
        </p:blipFill>
        <p:spPr>
          <a:xfrm>
            <a:off x="541020" y="3260725"/>
            <a:ext cx="7588885" cy="2734310"/>
          </a:xfrm>
          <a:prstGeom prst="rect">
            <a:avLst/>
          </a:prstGeom>
          <a:noFill/>
          <a:ln w="9525">
            <a:noFill/>
          </a:ln>
        </p:spPr>
      </p:pic>
      <p:graphicFrame>
        <p:nvGraphicFramePr>
          <p:cNvPr id="4" name="对象 103"/>
          <p:cNvGraphicFramePr>
            <a:graphicFrameLocks noChangeAspect="1"/>
          </p:cNvGraphicFramePr>
          <p:nvPr/>
        </p:nvGraphicFramePr>
        <p:xfrm>
          <a:off x="6938645" y="2025650"/>
          <a:ext cx="431800" cy="288290"/>
        </p:xfrm>
        <a:graphic>
          <a:graphicData uri="http://schemas.openxmlformats.org/presentationml/2006/ole">
            <mc:AlternateContent xmlns:mc="http://schemas.openxmlformats.org/markup-compatibility/2006">
              <mc:Choice xmlns:v="urn:schemas-microsoft-com:vml" Requires="v">
                <p:oleObj spid="_x0000_s22" name="" r:id="rId2" imgW="304800" imgH="203200" progId="Equation.KSEE3">
                  <p:embed/>
                </p:oleObj>
              </mc:Choice>
              <mc:Fallback>
                <p:oleObj name="" r:id="rId2" imgW="304800" imgH="203200" progId="Equation.KSEE3">
                  <p:embed/>
                  <p:pic>
                    <p:nvPicPr>
                      <p:cNvPr id="0" name="图片 21"/>
                      <p:cNvPicPr/>
                      <p:nvPr/>
                    </p:nvPicPr>
                    <p:blipFill>
                      <a:blip r:embed="rId3"/>
                      <a:stretch>
                        <a:fillRect/>
                      </a:stretch>
                    </p:blipFill>
                    <p:spPr>
                      <a:xfrm>
                        <a:off x="6938645" y="2025650"/>
                        <a:ext cx="431800" cy="288290"/>
                      </a:xfrm>
                      <a:prstGeom prst="rect">
                        <a:avLst/>
                      </a:prstGeom>
                      <a:noFill/>
                      <a:ln w="38100">
                        <a:noFill/>
                        <a:miter/>
                      </a:ln>
                    </p:spPr>
                  </p:pic>
                </p:oleObj>
              </mc:Fallback>
            </mc:AlternateContent>
          </a:graphicData>
        </a:graphic>
      </p:graphicFrame>
      <p:graphicFrame>
        <p:nvGraphicFramePr>
          <p:cNvPr id="6" name="对象 244"/>
          <p:cNvGraphicFramePr>
            <a:graphicFrameLocks noChangeAspect="1"/>
          </p:cNvGraphicFramePr>
          <p:nvPr/>
        </p:nvGraphicFramePr>
        <p:xfrm>
          <a:off x="2186940" y="2404745"/>
          <a:ext cx="838200" cy="398780"/>
        </p:xfrm>
        <a:graphic>
          <a:graphicData uri="http://schemas.openxmlformats.org/presentationml/2006/ole">
            <mc:AlternateContent xmlns:mc="http://schemas.openxmlformats.org/markup-compatibility/2006">
              <mc:Choice xmlns:v="urn:schemas-microsoft-com:vml" Requires="v">
                <p:oleObj spid="_x0000_s23" name="" r:id="rId4" imgW="342900" imgH="152400" progId="Equation.KSEE3">
                  <p:embed/>
                </p:oleObj>
              </mc:Choice>
              <mc:Fallback>
                <p:oleObj name="" r:id="rId4" imgW="342900" imgH="152400" progId="Equation.KSEE3">
                  <p:embed/>
                  <p:pic>
                    <p:nvPicPr>
                      <p:cNvPr id="0" name="图片 22"/>
                      <p:cNvPicPr/>
                      <p:nvPr/>
                    </p:nvPicPr>
                    <p:blipFill>
                      <a:blip r:embed="rId5"/>
                      <a:stretch>
                        <a:fillRect/>
                      </a:stretch>
                    </p:blipFill>
                    <p:spPr>
                      <a:xfrm>
                        <a:off x="2186940" y="2404745"/>
                        <a:ext cx="838200" cy="398780"/>
                      </a:xfrm>
                      <a:prstGeom prst="rect">
                        <a:avLst/>
                      </a:prstGeom>
                      <a:noFill/>
                      <a:ln w="38100">
                        <a:noFill/>
                        <a:miter/>
                      </a:ln>
                    </p:spPr>
                  </p:pic>
                </p:oleObj>
              </mc:Fallback>
            </mc:AlternateContent>
          </a:graphicData>
        </a:graphic>
      </p:graphicFrame>
      <p:graphicFrame>
        <p:nvGraphicFramePr>
          <p:cNvPr id="7" name="对象 105"/>
          <p:cNvGraphicFramePr>
            <a:graphicFrameLocks noChangeAspect="1"/>
          </p:cNvGraphicFramePr>
          <p:nvPr/>
        </p:nvGraphicFramePr>
        <p:xfrm>
          <a:off x="4926330" y="2457450"/>
          <a:ext cx="476250" cy="293370"/>
        </p:xfrm>
        <a:graphic>
          <a:graphicData uri="http://schemas.openxmlformats.org/presentationml/2006/ole">
            <mc:AlternateContent xmlns:mc="http://schemas.openxmlformats.org/markup-compatibility/2006">
              <mc:Choice xmlns:v="urn:schemas-microsoft-com:vml" Requires="v">
                <p:oleObj spid="_x0000_s24" name="" r:id="rId6" imgW="330200" imgH="203200" progId="Equation.KSEE3">
                  <p:embed/>
                </p:oleObj>
              </mc:Choice>
              <mc:Fallback>
                <p:oleObj name="" r:id="rId6" imgW="330200" imgH="203200" progId="Equation.KSEE3">
                  <p:embed/>
                  <p:pic>
                    <p:nvPicPr>
                      <p:cNvPr id="0" name="图片 23"/>
                      <p:cNvPicPr/>
                      <p:nvPr/>
                    </p:nvPicPr>
                    <p:blipFill>
                      <a:blip r:embed="rId7"/>
                      <a:stretch>
                        <a:fillRect/>
                      </a:stretch>
                    </p:blipFill>
                    <p:spPr>
                      <a:xfrm>
                        <a:off x="4926330" y="2457450"/>
                        <a:ext cx="476250" cy="293370"/>
                      </a:xfrm>
                      <a:prstGeom prst="rect">
                        <a:avLst/>
                      </a:prstGeom>
                      <a:noFill/>
                      <a:ln w="38100">
                        <a:noFill/>
                        <a:miter/>
                      </a:ln>
                    </p:spPr>
                  </p:pic>
                </p:oleObj>
              </mc:Fallback>
            </mc:AlternateContent>
          </a:graphicData>
        </a:graphic>
      </p:graphicFrame>
      <p:graphicFrame>
        <p:nvGraphicFramePr>
          <p:cNvPr id="25" name="对象 105"/>
          <p:cNvGraphicFramePr>
            <a:graphicFrameLocks noChangeAspect="1"/>
          </p:cNvGraphicFramePr>
          <p:nvPr/>
        </p:nvGraphicFramePr>
        <p:xfrm>
          <a:off x="6736080" y="2454910"/>
          <a:ext cx="476250" cy="293370"/>
        </p:xfrm>
        <a:graphic>
          <a:graphicData uri="http://schemas.openxmlformats.org/presentationml/2006/ole">
            <mc:AlternateContent xmlns:mc="http://schemas.openxmlformats.org/markup-compatibility/2006">
              <mc:Choice xmlns:v="urn:schemas-microsoft-com:vml" Requires="v">
                <p:oleObj spid="_x0000_s26" name="" r:id="rId8" imgW="330200" imgH="203200" progId="Equation.KSEE3">
                  <p:embed/>
                </p:oleObj>
              </mc:Choice>
              <mc:Fallback>
                <p:oleObj name="" r:id="rId8" imgW="330200" imgH="203200" progId="Equation.KSEE3">
                  <p:embed/>
                  <p:pic>
                    <p:nvPicPr>
                      <p:cNvPr id="0" name="图片 23"/>
                      <p:cNvPicPr/>
                      <p:nvPr/>
                    </p:nvPicPr>
                    <p:blipFill>
                      <a:blip r:embed="rId7"/>
                      <a:stretch>
                        <a:fillRect/>
                      </a:stretch>
                    </p:blipFill>
                    <p:spPr>
                      <a:xfrm>
                        <a:off x="6736080" y="2454910"/>
                        <a:ext cx="476250" cy="293370"/>
                      </a:xfrm>
                      <a:prstGeom prst="rect">
                        <a:avLst/>
                      </a:prstGeom>
                      <a:noFill/>
                      <a:ln w="38100">
                        <a:noFill/>
                        <a:miter/>
                      </a:ln>
                    </p:spPr>
                  </p:pic>
                </p:oleObj>
              </mc:Fallback>
            </mc:AlternateContent>
          </a:graphicData>
        </a:graphic>
      </p:graphicFrame>
      <p:sp>
        <p:nvSpPr>
          <p:cNvPr id="27" name="文本占位符 26"/>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19860"/>
            <a:ext cx="8387080" cy="317182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8255的初始化程序：</a:t>
            </a:r>
            <a:endParaRPr lang="zh-CN" altLang="en-US" sz="2000">
              <a:latin typeface="Times New Roman" panose="02020603050405020304" charset="0"/>
              <a:cs typeface="Times New Roman" panose="02020603050405020304" charset="0"/>
            </a:endParaRPr>
          </a:p>
          <a:p>
            <a:pPr marL="1080135" latinLnBrk="0">
              <a:lnSpc>
                <a:spcPts val="4000"/>
              </a:lnSpc>
              <a:spcBef>
                <a:spcPts val="0"/>
              </a:spcBef>
            </a:pPr>
            <a:r>
              <a:rPr lang="zh-CN" altLang="en-US" sz="2000">
                <a:latin typeface="Times New Roman" panose="02020603050405020304" charset="0"/>
                <a:cs typeface="Times New Roman" panose="02020603050405020304" charset="0"/>
              </a:rPr>
              <a:t>MOV   AL，10100000B                   ; 将控制字送AL中</a:t>
            </a:r>
            <a:endParaRPr lang="zh-CN" altLang="en-US" sz="2000">
              <a:latin typeface="Times New Roman" panose="02020603050405020304" charset="0"/>
              <a:cs typeface="Times New Roman" panose="02020603050405020304" charset="0"/>
            </a:endParaRPr>
          </a:p>
          <a:p>
            <a:pPr marL="1080135" latinLnBrk="0">
              <a:lnSpc>
                <a:spcPts val="4000"/>
              </a:lnSpc>
              <a:spcBef>
                <a:spcPts val="0"/>
              </a:spcBef>
            </a:pPr>
            <a:r>
              <a:rPr lang="zh-CN" altLang="en-US" sz="2000">
                <a:latin typeface="Times New Roman" panose="02020603050405020304" charset="0"/>
                <a:cs typeface="Times New Roman" panose="02020603050405020304" charset="0"/>
              </a:rPr>
              <a:t>MOV   DX，0383H                       ; 将控制寄存器端口地址送DX中</a:t>
            </a:r>
            <a:endParaRPr lang="zh-CN" altLang="en-US" sz="2000">
              <a:latin typeface="Times New Roman" panose="02020603050405020304" charset="0"/>
              <a:cs typeface="Times New Roman" panose="02020603050405020304" charset="0"/>
            </a:endParaRPr>
          </a:p>
          <a:p>
            <a:pPr marL="1080135" latinLnBrk="0">
              <a:lnSpc>
                <a:spcPts val="4000"/>
              </a:lnSpc>
              <a:spcBef>
                <a:spcPts val="0"/>
              </a:spcBef>
            </a:pPr>
            <a:r>
              <a:rPr lang="zh-CN" altLang="en-US" sz="2000">
                <a:latin typeface="Times New Roman" panose="02020603050405020304" charset="0"/>
                <a:cs typeface="Times New Roman" panose="02020603050405020304" charset="0"/>
              </a:rPr>
              <a:t>OUT   DX，AL</a:t>
            </a:r>
            <a:endParaRPr lang="zh-CN" altLang="en-US" sz="2000">
              <a:latin typeface="Times New Roman" panose="02020603050405020304" charset="0"/>
              <a:cs typeface="Times New Roman" panose="02020603050405020304" charset="0"/>
            </a:endParaRPr>
          </a:p>
          <a:p>
            <a:pPr marL="1080135" latinLnBrk="0">
              <a:lnSpc>
                <a:spcPts val="4000"/>
              </a:lnSpc>
              <a:spcBef>
                <a:spcPts val="0"/>
              </a:spcBef>
            </a:pPr>
            <a:r>
              <a:rPr lang="zh-CN" altLang="en-US" sz="2000">
                <a:latin typeface="Times New Roman" panose="02020603050405020304" charset="0"/>
                <a:cs typeface="Times New Roman" panose="02020603050405020304" charset="0"/>
              </a:rPr>
              <a:t>MOV   AL，00001101B                   ; 将PC6设置为1</a:t>
            </a:r>
            <a:endParaRPr lang="zh-CN" altLang="en-US" sz="2000">
              <a:latin typeface="Times New Roman" panose="02020603050405020304" charset="0"/>
              <a:cs typeface="Times New Roman" panose="02020603050405020304" charset="0"/>
            </a:endParaRPr>
          </a:p>
          <a:p>
            <a:pPr marL="1080135" latinLnBrk="0">
              <a:lnSpc>
                <a:spcPts val="4000"/>
              </a:lnSpc>
              <a:spcBef>
                <a:spcPts val="0"/>
              </a:spcBef>
            </a:pPr>
            <a:r>
              <a:rPr lang="zh-CN" altLang="en-US" sz="2000">
                <a:latin typeface="Times New Roman" panose="02020603050405020304" charset="0"/>
                <a:cs typeface="Times New Roman" panose="02020603050405020304" charset="0"/>
              </a:rPr>
              <a:t>MOV   DX，AL</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
        <p:nvSpPr>
          <p:cNvPr id="101" name="文本框 100"/>
          <p:cNvSpPr txBox="1"/>
          <p:nvPr/>
        </p:nvSpPr>
        <p:spPr>
          <a:xfrm>
            <a:off x="375920" y="4895850"/>
            <a:ext cx="7388860" cy="398780"/>
          </a:xfrm>
          <a:prstGeom prst="rect">
            <a:avLst/>
          </a:prstGeom>
          <a:noFill/>
          <a:ln w="9525">
            <a:noFill/>
          </a:ln>
        </p:spPr>
        <p:txBody>
          <a:bodyPr wrap="square">
            <a:spAutoFit/>
          </a:bodyPr>
          <a:p>
            <a:pPr marL="0" indent="0"/>
            <a:r>
              <a:rPr lang="en-US" altLang="zh-CN" sz="2000" b="0">
                <a:solidFill>
                  <a:srgbClr val="730372"/>
                </a:solidFill>
                <a:ea typeface="宋体" panose="02010600030101010101" pitchFamily="2" charset="-122"/>
              </a:rPr>
              <a:t>    </a:t>
            </a:r>
            <a:r>
              <a:rPr lang="zh-CN" sz="2000" b="0">
                <a:solidFill>
                  <a:srgbClr val="730372"/>
                </a:solidFill>
                <a:ea typeface="宋体" panose="02010600030101010101" pitchFamily="2" charset="-122"/>
              </a:rPr>
              <a:t>关于字符数据的传送和打印控制程序，同学们可自行编写练习</a:t>
            </a:r>
            <a:endParaRPr lang="zh-CN" altLang="en-US" sz="2000" b="0">
              <a:solidFill>
                <a:srgbClr val="730372"/>
              </a:solidFill>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
        <p:nvSpPr>
          <p:cNvPr id="9" name="内容占位符 3"/>
          <p:cNvSpPr>
            <a:spLocks noGrp="1"/>
          </p:cNvSpPr>
          <p:nvPr/>
        </p:nvSpPr>
        <p:spPr>
          <a:xfrm>
            <a:off x="298450" y="1769745"/>
            <a:ext cx="8387715" cy="4132580"/>
          </a:xfrm>
          <a:prstGeom prst="rect">
            <a:avLst/>
          </a:prstGeom>
        </p:spPr>
        <p:txBody>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atinLnBrk="0">
              <a:lnSpc>
                <a:spcPts val="4000"/>
              </a:lnSpc>
            </a:pPr>
            <a:r>
              <a:rPr lang="zh-CN" altLang="en-US" sz="2000">
                <a:latin typeface="Times New Roman" panose="02020603050405020304" charset="0"/>
                <a:cs typeface="Times New Roman" panose="02020603050405020304" charset="0"/>
              </a:rPr>
              <a:t>2. 并行接口</a:t>
            </a:r>
            <a:endParaRPr lang="zh-CN" altLang="en-US" sz="2000">
              <a:latin typeface="Times New Roman" panose="02020603050405020304" charset="0"/>
              <a:cs typeface="Times New Roman" panose="02020603050405020304" charset="0"/>
            </a:endParaRPr>
          </a:p>
          <a:p>
            <a:pPr latinLnBrk="0">
              <a:lnSpc>
                <a:spcPts val="4000"/>
              </a:lnSpc>
            </a:pPr>
            <a:r>
              <a:rPr lang="zh-CN" altLang="en-US" sz="2000">
                <a:latin typeface="Times New Roman" panose="02020603050405020304" charset="0"/>
                <a:cs typeface="Times New Roman" panose="02020603050405020304" charset="0"/>
              </a:rPr>
              <a:t>        并行通信由并行接口完成，它与I/O设备或被控对象进行数据交换，以同步方式传输。</a:t>
            </a:r>
            <a:endParaRPr lang="zh-CN" altLang="en-US" sz="2000">
              <a:latin typeface="Times New Roman" panose="02020603050405020304" charset="0"/>
              <a:cs typeface="Times New Roman" panose="02020603050405020304" charset="0"/>
            </a:endParaRPr>
          </a:p>
          <a:p>
            <a:pPr latinLnBrk="0">
              <a:lnSpc>
                <a:spcPts val="4000"/>
              </a:lnSpc>
            </a:pPr>
            <a:r>
              <a:rPr lang="zh-CN" altLang="en-US" sz="2000">
                <a:latin typeface="Times New Roman" panose="02020603050405020304" charset="0"/>
                <a:cs typeface="Times New Roman" panose="02020603050405020304" charset="0"/>
              </a:rPr>
              <a:t>        从并行接口的电路结构来看，它有</a:t>
            </a:r>
            <a:r>
              <a:rPr lang="zh-CN" altLang="en-US" sz="2000">
                <a:solidFill>
                  <a:srgbClr val="FF0000"/>
                </a:solidFill>
                <a:latin typeface="Times New Roman" panose="02020603050405020304" charset="0"/>
                <a:cs typeface="Times New Roman" panose="02020603050405020304" charset="0"/>
              </a:rPr>
              <a:t>硬连线接口</a:t>
            </a:r>
            <a:r>
              <a:rPr lang="zh-CN" altLang="en-US" sz="2000">
                <a:latin typeface="Times New Roman" panose="02020603050405020304" charset="0"/>
                <a:cs typeface="Times New Roman" panose="02020603050405020304" charset="0"/>
              </a:rPr>
              <a:t>和</a:t>
            </a:r>
            <a:r>
              <a:rPr lang="zh-CN" altLang="en-US" sz="2000">
                <a:solidFill>
                  <a:srgbClr val="FF0000"/>
                </a:solidFill>
                <a:latin typeface="Times New Roman" panose="02020603050405020304" charset="0"/>
                <a:cs typeface="Times New Roman" panose="02020603050405020304" charset="0"/>
              </a:rPr>
              <a:t>可编程接口</a:t>
            </a:r>
            <a:r>
              <a:rPr lang="zh-CN" altLang="en-US" sz="2000">
                <a:latin typeface="Times New Roman" panose="02020603050405020304" charset="0"/>
                <a:cs typeface="Times New Roman" panose="02020603050405020304" charset="0"/>
              </a:rPr>
              <a:t>之分。</a:t>
            </a:r>
            <a:endParaRPr lang="zh-CN" altLang="en-US" sz="2000">
              <a:latin typeface="Times New Roman" panose="02020603050405020304" charset="0"/>
              <a:cs typeface="Times New Roman" panose="02020603050405020304" charset="0"/>
            </a:endParaRPr>
          </a:p>
          <a:p>
            <a:pPr marL="720090" indent="-342900" latinLnBrk="0">
              <a:lnSpc>
                <a:spcPts val="4000"/>
              </a:lnSpc>
              <a:spcBef>
                <a:spcPts val="0"/>
              </a:spcBef>
              <a:buClr>
                <a:srgbClr val="00349E"/>
              </a:buClr>
              <a:buFont typeface="Wingdings" panose="05000000000000000000" charset="0"/>
              <a:buChar char="Ø"/>
            </a:pPr>
            <a:r>
              <a:rPr lang="zh-CN" altLang="en-US" sz="1800">
                <a:latin typeface="Times New Roman" panose="02020603050405020304" charset="0"/>
                <a:cs typeface="Times New Roman" panose="02020603050405020304" charset="0"/>
              </a:rPr>
              <a:t>硬连线接口的工作方式及功能用硬连线的不同方式来设定，不能用软件编程的方法加以改变; </a:t>
            </a:r>
            <a:endParaRPr lang="zh-CN" altLang="en-US" sz="1800">
              <a:latin typeface="Times New Roman" panose="02020603050405020304" charset="0"/>
              <a:cs typeface="Times New Roman" panose="02020603050405020304" charset="0"/>
            </a:endParaRPr>
          </a:p>
          <a:p>
            <a:pPr marL="720090" indent="-342900" algn="l" latinLnBrk="0">
              <a:lnSpc>
                <a:spcPts val="4000"/>
              </a:lnSpc>
              <a:spcBef>
                <a:spcPts val="0"/>
              </a:spcBef>
              <a:buClr>
                <a:srgbClr val="00349E"/>
              </a:buClr>
              <a:buFont typeface="Wingdings" panose="05000000000000000000" charset="0"/>
              <a:buChar char="Ø"/>
            </a:pPr>
            <a:r>
              <a:rPr lang="zh-CN" altLang="en-US" sz="1800">
                <a:latin typeface="Times New Roman" panose="02020603050405020304" charset="0"/>
                <a:cs typeface="Times New Roman" panose="02020603050405020304" charset="0"/>
              </a:rPr>
              <a:t>可编程接口的工作方式及功能可以用软件编程的方法加以改变。</a:t>
            </a:r>
            <a:endParaRPr lang="zh-CN" altLang="en-US" sz="2000">
              <a:latin typeface="Times New Roman" panose="02020603050405020304" charset="0"/>
              <a:cs typeface="Times New Roman" panose="020206030504050203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153733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例8.3  如果采用中断方式传送数据，电路的连接形式如图8.18所示。</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1800">
                <a:latin typeface="Times New Roman" panose="02020603050405020304" charset="0"/>
                <a:cs typeface="Times New Roman" panose="02020603050405020304" charset="0"/>
              </a:rPr>
              <a:t>由CPU控制PC</a:t>
            </a:r>
            <a:r>
              <a:rPr lang="zh-CN" altLang="en-US" sz="1800" baseline="-25000">
                <a:latin typeface="Times New Roman" panose="02020603050405020304" charset="0"/>
                <a:cs typeface="Times New Roman" panose="02020603050405020304" charset="0"/>
              </a:rPr>
              <a:t>4</a:t>
            </a:r>
            <a:r>
              <a:rPr lang="zh-CN" altLang="en-US" sz="1800">
                <a:latin typeface="Times New Roman" panose="02020603050405020304" charset="0"/>
                <a:cs typeface="Times New Roman" panose="02020603050405020304" charset="0"/>
              </a:rPr>
              <a:t>产生选通脉冲，PC</a:t>
            </a:r>
            <a:r>
              <a:rPr lang="zh-CN" altLang="en-US" sz="1800" baseline="-25000">
                <a:latin typeface="Times New Roman" panose="02020603050405020304" charset="0"/>
                <a:cs typeface="Times New Roman" panose="02020603050405020304" charset="0"/>
              </a:rPr>
              <a:t>4</a:t>
            </a:r>
            <a:r>
              <a:rPr lang="zh-CN" altLang="en-US" sz="1800">
                <a:latin typeface="Times New Roman" panose="02020603050405020304" charset="0"/>
                <a:cs typeface="Times New Roman" panose="02020603050405020304" charset="0"/>
              </a:rPr>
              <a:t>作输出用，这里的       没有用。PC</a:t>
            </a:r>
            <a:r>
              <a:rPr lang="zh-CN" altLang="en-US" sz="1800" baseline="-25000">
                <a:latin typeface="Times New Roman" panose="02020603050405020304" charset="0"/>
                <a:cs typeface="Times New Roman" panose="02020603050405020304" charset="0"/>
              </a:rPr>
              <a:t>3</a:t>
            </a:r>
            <a:r>
              <a:rPr lang="zh-CN" altLang="en-US" sz="1800">
                <a:latin typeface="Times New Roman" panose="02020603050405020304" charset="0"/>
                <a:cs typeface="Times New Roman" panose="02020603050405020304" charset="0"/>
              </a:rPr>
              <a:t>作为中断请求INTR，由</a:t>
            </a:r>
            <a:r>
              <a:rPr lang="en-US" altLang="zh-CN" sz="1800">
                <a:latin typeface="Times New Roman" panose="02020603050405020304" charset="0"/>
                <a:cs typeface="Times New Roman" panose="02020603050405020304" charset="0"/>
              </a:rPr>
              <a:t>ACK</a:t>
            </a:r>
            <a:r>
              <a:rPr lang="zh-CN" altLang="en-US" sz="1800">
                <a:latin typeface="Times New Roman" panose="02020603050405020304" charset="0"/>
                <a:cs typeface="Times New Roman" panose="02020603050405020304" charset="0"/>
              </a:rPr>
              <a:t>信号上升沿产生，使用中断IRQ</a:t>
            </a:r>
            <a:r>
              <a:rPr lang="zh-CN" altLang="en-US" sz="1800" baseline="-25000">
                <a:latin typeface="Times New Roman" panose="02020603050405020304" charset="0"/>
                <a:cs typeface="Times New Roman" panose="02020603050405020304" charset="0"/>
              </a:rPr>
              <a:t>3</a:t>
            </a:r>
            <a:r>
              <a:rPr lang="zh-CN" altLang="en-US" sz="1800">
                <a:latin typeface="Times New Roman" panose="02020603050405020304" charset="0"/>
                <a:cs typeface="Times New Roman" panose="02020603050405020304" charset="0"/>
              </a:rPr>
              <a:t>，中断向量0BH。</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2" name="对象 107"/>
          <p:cNvGraphicFramePr>
            <a:graphicFrameLocks noChangeAspect="1"/>
          </p:cNvGraphicFramePr>
          <p:nvPr/>
        </p:nvGraphicFramePr>
        <p:xfrm>
          <a:off x="5648960" y="2235835"/>
          <a:ext cx="405765" cy="270510"/>
        </p:xfrm>
        <a:graphic>
          <a:graphicData uri="http://schemas.openxmlformats.org/presentationml/2006/ole">
            <mc:AlternateContent xmlns:mc="http://schemas.openxmlformats.org/markup-compatibility/2006">
              <mc:Choice xmlns:v="urn:schemas-microsoft-com:vml" Requires="v">
                <p:oleObj spid="_x0000_s7" name="" r:id="rId1" imgW="304800" imgH="203200" progId="Equation.KSEE3">
                  <p:embed/>
                </p:oleObj>
              </mc:Choice>
              <mc:Fallback>
                <p:oleObj name="" r:id="rId1" imgW="304800" imgH="203200" progId="Equation.KSEE3">
                  <p:embed/>
                  <p:pic>
                    <p:nvPicPr>
                      <p:cNvPr id="0" name="图片 6"/>
                      <p:cNvPicPr/>
                      <p:nvPr/>
                    </p:nvPicPr>
                    <p:blipFill>
                      <a:blip r:embed="rId2"/>
                      <a:stretch>
                        <a:fillRect/>
                      </a:stretch>
                    </p:blipFill>
                    <p:spPr>
                      <a:xfrm>
                        <a:off x="5648960" y="2235835"/>
                        <a:ext cx="405765" cy="270510"/>
                      </a:xfrm>
                      <a:prstGeom prst="rect">
                        <a:avLst/>
                      </a:prstGeom>
                      <a:noFill/>
                      <a:ln w="38100">
                        <a:noFill/>
                        <a:miter/>
                      </a:ln>
                    </p:spPr>
                  </p:pic>
                </p:oleObj>
              </mc:Fallback>
            </mc:AlternateContent>
          </a:graphicData>
        </a:graphic>
      </p:graphicFrame>
      <p:pic>
        <p:nvPicPr>
          <p:cNvPr id="4" name="图片 20" descr="7t18"/>
          <p:cNvPicPr>
            <a:picLocks noChangeAspect="1"/>
          </p:cNvPicPr>
          <p:nvPr/>
        </p:nvPicPr>
        <p:blipFill>
          <a:blip r:embed="rId3"/>
          <a:stretch>
            <a:fillRect/>
          </a:stretch>
        </p:blipFill>
        <p:spPr>
          <a:xfrm>
            <a:off x="1154430" y="3013710"/>
            <a:ext cx="6517640" cy="2936875"/>
          </a:xfrm>
          <a:prstGeom prst="rect">
            <a:avLst/>
          </a:prstGeom>
          <a:noFill/>
          <a:ln w="9525">
            <a:noFill/>
          </a:ln>
        </p:spPr>
      </p:pic>
      <p:sp>
        <p:nvSpPr>
          <p:cNvPr id="100" name="文本框 99"/>
          <p:cNvSpPr txBox="1"/>
          <p:nvPr/>
        </p:nvSpPr>
        <p:spPr>
          <a:xfrm>
            <a:off x="1873250" y="616267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8.18  8255</a:t>
            </a:r>
            <a:r>
              <a:rPr lang="zh-CN" sz="1400" b="1">
                <a:solidFill>
                  <a:srgbClr val="00349E"/>
                </a:solidFill>
                <a:ea typeface="宋体" panose="02010600030101010101" pitchFamily="2" charset="-122"/>
              </a:rPr>
              <a:t>采用中断方式与打印机的连接</a:t>
            </a:r>
            <a:endParaRPr lang="zh-CN" altLang="en-US" sz="1400" b="1">
              <a:solidFill>
                <a:srgbClr val="00349E"/>
              </a:solidFill>
              <a:ea typeface="宋体" panose="02010600030101010101" pitchFamily="2" charset="-122"/>
            </a:endParaRPr>
          </a:p>
        </p:txBody>
      </p:sp>
      <p:sp>
        <p:nvSpPr>
          <p:cNvPr id="9" name="文本占位符 8"/>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9" name="文本框 8"/>
          <p:cNvSpPr txBox="1"/>
          <p:nvPr/>
        </p:nvSpPr>
        <p:spPr>
          <a:xfrm>
            <a:off x="1468120" y="1519555"/>
            <a:ext cx="7075170" cy="5015865"/>
          </a:xfrm>
          <a:prstGeom prst="rect">
            <a:avLst/>
          </a:prstGeom>
          <a:noFill/>
        </p:spPr>
        <p:txBody>
          <a:bodyPr wrap="square" rtlCol="0">
            <a:spAutoFit/>
          </a:bodyPr>
          <a:p>
            <a:pPr eaLnBrk="1" latinLnBrk="0" hangingPunct="1">
              <a:lnSpc>
                <a:spcPts val="2560"/>
              </a:lnSpc>
            </a:pPr>
            <a:r>
              <a:rPr lang="zh-CN" altLang="en-US" b="1">
                <a:solidFill>
                  <a:srgbClr val="730372"/>
                </a:solidFill>
                <a:latin typeface="Times New Roman" panose="02020603050405020304" charset="0"/>
                <a:cs typeface="Times New Roman" panose="02020603050405020304" charset="0"/>
              </a:rPr>
              <a:t>程序段如下: </a:t>
            </a:r>
            <a:endParaRPr lang="zh-CN" altLang="en-US" b="1">
              <a:solidFill>
                <a:srgbClr val="730372"/>
              </a:solidFill>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AL，0A0H</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DX，PortCtr</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OUT   DX，AL                      ; A口，方式1输出方式，PC4作输出</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AL，00001000B        ; 置PC4=1，令               ＝1选通无效</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CLI                                          ; 关中断</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AH，35H</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AL，0BH</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INT   21H                                 ; 将0BH中断向量取到ES、BX中</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PUSH  ES </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PUSH  BX                                ; 保存0BH中断向量</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PUSH  DS</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DX，OFFSET INTSERV   ; 中断子程序的偏移地址送DX</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AX，SEG INTSERV</a:t>
            </a:r>
            <a:endParaRPr lang="zh-CN" altLang="en-US">
              <a:latin typeface="Times New Roman" panose="02020603050405020304" charset="0"/>
              <a:cs typeface="Times New Roman" panose="02020603050405020304" charset="0"/>
            </a:endParaRPr>
          </a:p>
          <a:p>
            <a:pPr marL="360045" eaLnBrk="1" latinLnBrk="0" hangingPunct="1">
              <a:lnSpc>
                <a:spcPts val="2560"/>
              </a:lnSpc>
            </a:pPr>
            <a:r>
              <a:rPr lang="zh-CN" altLang="en-US">
                <a:latin typeface="Times New Roman" panose="02020603050405020304" charset="0"/>
                <a:cs typeface="Times New Roman" panose="02020603050405020304" charset="0"/>
              </a:rPr>
              <a:t>MOV   DS，AX                             ; 中断子程序段地址送DS</a:t>
            </a:r>
            <a:endParaRPr lang="zh-CN" altLang="en-US">
              <a:latin typeface="Times New Roman" panose="02020603050405020304" charset="0"/>
              <a:cs typeface="Times New Roman" panose="02020603050405020304" charset="0"/>
            </a:endParaRPr>
          </a:p>
        </p:txBody>
      </p:sp>
      <p:sp>
        <p:nvSpPr>
          <p:cNvPr id="10" name="文本占位符 9"/>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graphicFrame>
        <p:nvGraphicFramePr>
          <p:cNvPr id="2" name="对象 111"/>
          <p:cNvGraphicFramePr>
            <a:graphicFrameLocks noChangeAspect="1"/>
          </p:cNvGraphicFramePr>
          <p:nvPr/>
        </p:nvGraphicFramePr>
        <p:xfrm>
          <a:off x="6081395" y="2837180"/>
          <a:ext cx="877570" cy="339090"/>
        </p:xfrm>
        <a:graphic>
          <a:graphicData uri="http://schemas.openxmlformats.org/presentationml/2006/ole">
            <mc:AlternateContent xmlns:mc="http://schemas.openxmlformats.org/markup-compatibility/2006">
              <mc:Choice xmlns:v="urn:schemas-microsoft-com:vml" Requires="v">
                <p:oleObj spid="_x0000_s3076" name="" r:id="rId1" imgW="405765" imgH="152400" progId="Equation.KSEE3">
                  <p:embed/>
                </p:oleObj>
              </mc:Choice>
              <mc:Fallback>
                <p:oleObj name="" r:id="rId1" imgW="405765" imgH="152400" progId="Equation.KSEE3">
                  <p:embed/>
                  <p:pic>
                    <p:nvPicPr>
                      <p:cNvPr id="0" name="图片 3075"/>
                      <p:cNvPicPr/>
                      <p:nvPr/>
                    </p:nvPicPr>
                    <p:blipFill>
                      <a:blip r:embed="rId2"/>
                      <a:stretch>
                        <a:fillRect/>
                      </a:stretch>
                    </p:blipFill>
                    <p:spPr>
                      <a:xfrm>
                        <a:off x="6081395" y="2837180"/>
                        <a:ext cx="877570" cy="33909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9" name="文本框 8"/>
          <p:cNvSpPr txBox="1"/>
          <p:nvPr/>
        </p:nvSpPr>
        <p:spPr>
          <a:xfrm>
            <a:off x="826770" y="1463040"/>
            <a:ext cx="7784465" cy="5307965"/>
          </a:xfrm>
          <a:prstGeom prst="rect">
            <a:avLst/>
          </a:prstGeom>
          <a:noFill/>
        </p:spPr>
        <p:txBody>
          <a:bodyPr wrap="square" rtlCol="0">
            <a:spAutoFit/>
          </a:bodyPr>
          <a:p>
            <a:pPr eaLnBrk="1" latinLnBrk="0" hangingPunct="1">
              <a:lnSpc>
                <a:spcPts val="2260"/>
              </a:lnSpc>
            </a:pPr>
            <a:r>
              <a:rPr lang="zh-CN" altLang="en-US">
                <a:latin typeface="Times New Roman" panose="02020603050405020304" charset="0"/>
                <a:cs typeface="Times New Roman" panose="02020603050405020304" charset="0"/>
              </a:rPr>
              <a:t>;</a:t>
            </a:r>
            <a:r>
              <a:rPr lang="zh-CN" altLang="en-US">
                <a:solidFill>
                  <a:srgbClr val="730372"/>
                </a:solidFill>
                <a:latin typeface="Times New Roman" panose="02020603050405020304" charset="0"/>
                <a:cs typeface="Times New Roman" panose="02020603050405020304" charset="0"/>
              </a:rPr>
              <a:t> </a:t>
            </a:r>
            <a:r>
              <a:rPr lang="zh-CN" altLang="en-US" b="1">
                <a:solidFill>
                  <a:srgbClr val="730372"/>
                </a:solidFill>
                <a:latin typeface="Times New Roman" panose="02020603050405020304" charset="0"/>
                <a:cs typeface="Times New Roman" panose="02020603050405020304" charset="0"/>
              </a:rPr>
              <a:t>设置0BH中断向量，即将DS、DX的内容传送到中断向量表中</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MOV   AL，0BH</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MOV   AH，25H</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INT   21H </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POP   DS</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MOV   AL，0D</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MOV   DX，PortCtr</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OUT   DX，AL               ; 将PC6置“1”，使INTE为“1”，允许8255A口中断</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STI                                   ; 开中断，允许中断请求信号进入CPU</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     </a:t>
            </a:r>
            <a:r>
              <a:rPr lang="zh-CN" altLang="en-US">
                <a:latin typeface="宋体" panose="02010600030101010101" pitchFamily="2" charset="-122"/>
                <a:ea typeface="宋体" panose="02010600030101010101" pitchFamily="2" charset="-122"/>
                <a:cs typeface="Times New Roman" panose="02020603050405020304" charset="0"/>
                <a:sym typeface="+mn-ea"/>
              </a:rPr>
              <a:t>┇</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CLI</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POP   DX</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POP   DS                          ; 将开始压栈的ES、BX的内容弹入DX中</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MOV   AL，0BH</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MOV   AH，25H</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INT   21H                         ; 恢复0BH原中断向量</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Times New Roman" panose="02020603050405020304" charset="0"/>
                <a:cs typeface="Times New Roman" panose="02020603050405020304" charset="0"/>
              </a:rPr>
              <a:t>STI</a:t>
            </a:r>
            <a:endParaRPr lang="zh-CN" altLang="en-US">
              <a:latin typeface="Times New Roman" panose="02020603050405020304" charset="0"/>
              <a:cs typeface="Times New Roman" panose="02020603050405020304" charset="0"/>
            </a:endParaRPr>
          </a:p>
          <a:p>
            <a:pPr marL="360045" eaLnBrk="1" latinLnBrk="0" hangingPunct="1">
              <a:lnSpc>
                <a:spcPts val="2260"/>
              </a:lnSpc>
            </a:pPr>
            <a:r>
              <a:rPr lang="zh-CN" altLang="en-US">
                <a:latin typeface="宋体" panose="02010600030101010101" pitchFamily="2" charset="-122"/>
                <a:ea typeface="宋体" panose="02010600030101010101" pitchFamily="2" charset="-122"/>
                <a:cs typeface="Times New Roman" panose="02020603050405020304" charset="0"/>
              </a:rPr>
              <a:t>   ┇</a:t>
            </a:r>
            <a:endParaRPr lang="zh-CN" altLang="en-US">
              <a:latin typeface="宋体" panose="02010600030101010101" pitchFamily="2" charset="-122"/>
              <a:ea typeface="宋体" panose="02010600030101010101" pitchFamily="2" charset="-122"/>
              <a:cs typeface="Times New Roman" panose="02020603050405020304" charset="0"/>
            </a:endParaRPr>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21" name="内容占位符 20"/>
          <p:cNvSpPr>
            <a:spLocks noGrp="1"/>
          </p:cNvSpPr>
          <p:nvPr>
            <p:ph idx="1"/>
          </p:nvPr>
        </p:nvSpPr>
        <p:spPr>
          <a:xfrm>
            <a:off x="298450" y="1567815"/>
            <a:ext cx="8229600" cy="4892675"/>
          </a:xfrm>
        </p:spPr>
        <p:txBody>
          <a:bodyPr/>
          <a:p>
            <a:pPr latinLnBrk="0">
              <a:lnSpc>
                <a:spcPts val="2500"/>
              </a:lnSpc>
              <a:spcBef>
                <a:spcPts val="0"/>
              </a:spcBef>
            </a:pPr>
            <a:r>
              <a:rPr lang="zh-CN" altLang="en-US" sz="1800" b="1">
                <a:solidFill>
                  <a:srgbClr val="730372"/>
                </a:solidFill>
                <a:latin typeface="Times New Roman" panose="02020603050405020304" charset="0"/>
                <a:cs typeface="Times New Roman" panose="02020603050405020304" charset="0"/>
              </a:rPr>
              <a:t>; 中断服务程序</a:t>
            </a:r>
            <a:endParaRPr lang="zh-CN" altLang="en-US" sz="1800" b="1">
              <a:solidFill>
                <a:srgbClr val="730372"/>
              </a:solidFill>
              <a:latin typeface="Times New Roman" panose="02020603050405020304" charset="0"/>
              <a:cs typeface="Times New Roman" panose="02020603050405020304" charset="0"/>
            </a:endParaRPr>
          </a:p>
          <a:p>
            <a:pPr marL="360045" latinLnBrk="0">
              <a:lnSpc>
                <a:spcPts val="2500"/>
              </a:lnSpc>
              <a:spcBef>
                <a:spcPts val="0"/>
              </a:spcBef>
            </a:pPr>
            <a:r>
              <a:rPr lang="zh-CN" altLang="en-US" sz="1800">
                <a:latin typeface="Times New Roman" panose="02020603050405020304" charset="0"/>
                <a:cs typeface="Times New Roman" panose="02020603050405020304" charset="0"/>
              </a:rPr>
              <a:t>INTSERV: </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PUSHAD                          ; 通用寄存器进栈</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MOV   AL，CL                ; 打印字符送AL</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MOV   DX，PortA</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OUT   DX，AL                ; 打印字符送A口</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MOV   AL，00H</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MOV   DX，PortCtr</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OUT   DX，AL                ; 使PC4＝0，产生选通信号，使              为低电平</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INC   AL</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OUT   DX，AL                ; 使PC4=1，撤销选通信号</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MOV   DX，20H</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OUT   DX，20H               ; 发EOI命令</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POP   AD                          ; 通用寄存器出栈</a:t>
            </a:r>
            <a:endParaRPr lang="zh-CN" altLang="en-US" sz="1800">
              <a:latin typeface="Times New Roman" panose="02020603050405020304" charset="0"/>
              <a:cs typeface="Times New Roman" panose="02020603050405020304" charset="0"/>
            </a:endParaRPr>
          </a:p>
          <a:p>
            <a:pPr marL="720090" latinLnBrk="0">
              <a:lnSpc>
                <a:spcPts val="2500"/>
              </a:lnSpc>
              <a:spcBef>
                <a:spcPts val="0"/>
              </a:spcBef>
            </a:pPr>
            <a:r>
              <a:rPr lang="zh-CN" altLang="en-US" sz="1800">
                <a:latin typeface="Times New Roman" panose="02020603050405020304" charset="0"/>
                <a:cs typeface="Times New Roman" panose="02020603050405020304" charset="0"/>
              </a:rPr>
              <a:t>IRET                                 ; 中断返回</a:t>
            </a:r>
            <a:endParaRPr lang="zh-CN" altLang="en-US" sz="1800">
              <a:latin typeface="Times New Roman" panose="02020603050405020304" charset="0"/>
              <a:cs typeface="Times New Roman" panose="02020603050405020304" charset="0"/>
            </a:endParaRPr>
          </a:p>
        </p:txBody>
      </p:sp>
      <p:sp>
        <p:nvSpPr>
          <p:cNvPr id="8" name="文本占位符 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graphicFrame>
        <p:nvGraphicFramePr>
          <p:cNvPr id="2" name="对象 111"/>
          <p:cNvGraphicFramePr>
            <a:graphicFrameLocks noChangeAspect="1"/>
          </p:cNvGraphicFramePr>
          <p:nvPr/>
        </p:nvGraphicFramePr>
        <p:xfrm>
          <a:off x="6617970" y="4163060"/>
          <a:ext cx="877570" cy="339090"/>
        </p:xfrm>
        <a:graphic>
          <a:graphicData uri="http://schemas.openxmlformats.org/presentationml/2006/ole">
            <mc:AlternateContent xmlns:mc="http://schemas.openxmlformats.org/markup-compatibility/2006">
              <mc:Choice xmlns:v="urn:schemas-microsoft-com:vml" Requires="v">
                <p:oleObj spid="_x0000_s3076" name="" r:id="rId1" imgW="405765" imgH="152400" progId="Equation.KSEE3">
                  <p:embed/>
                </p:oleObj>
              </mc:Choice>
              <mc:Fallback>
                <p:oleObj name="" r:id="rId1" imgW="405765" imgH="152400" progId="Equation.KSEE3">
                  <p:embed/>
                  <p:pic>
                    <p:nvPicPr>
                      <p:cNvPr id="0" name="图片 3075"/>
                      <p:cNvPicPr/>
                      <p:nvPr/>
                    </p:nvPicPr>
                    <p:blipFill>
                      <a:blip r:embed="rId2"/>
                      <a:stretch>
                        <a:fillRect/>
                      </a:stretch>
                    </p:blipFill>
                    <p:spPr>
                      <a:xfrm>
                        <a:off x="6617970" y="4163060"/>
                        <a:ext cx="877570" cy="339090"/>
                      </a:xfrm>
                      <a:prstGeom prst="rect">
                        <a:avLst/>
                      </a:prstGeom>
                      <a:noFill/>
                      <a:ln w="38100">
                        <a:noFill/>
                        <a:miter/>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83080"/>
            <a:ext cx="8229600" cy="3509010"/>
          </a:xfrm>
        </p:spPr>
        <p:txBody>
          <a:bodyPr/>
          <a:p>
            <a:pPr latinLnBrk="0">
              <a:lnSpc>
                <a:spcPts val="4000"/>
              </a:lnSpc>
              <a:spcBef>
                <a:spcPts val="0"/>
              </a:spcBef>
            </a:pPr>
            <a:r>
              <a:rPr lang="en-US" altLang="zh-CN" sz="2000"/>
              <a:t>           </a:t>
            </a:r>
            <a:r>
              <a:rPr lang="zh-CN" altLang="en-US" sz="2000"/>
              <a:t>8253/8254可编程定时/计数器是Intel公司生产的一种通用的定时/计数器芯片(</a:t>
            </a:r>
            <a:r>
              <a:rPr lang="zh-CN" altLang="en-US" sz="2000">
                <a:solidFill>
                  <a:srgbClr val="FF0000"/>
                </a:solidFill>
              </a:rPr>
              <a:t>Counter/Timer Circuit，CTC</a:t>
            </a:r>
            <a:r>
              <a:rPr lang="zh-CN" altLang="en-US" sz="2000"/>
              <a:t>)，或称为可编程间隔定时器(</a:t>
            </a:r>
            <a:r>
              <a:rPr lang="zh-CN" altLang="en-US" sz="2000">
                <a:solidFill>
                  <a:srgbClr val="FF0000"/>
                </a:solidFill>
              </a:rPr>
              <a:t>Programmable Interval Timer，PIT</a:t>
            </a:r>
            <a:r>
              <a:rPr lang="zh-CN" altLang="en-US" sz="2000"/>
              <a:t>)。</a:t>
            </a:r>
            <a:endParaRPr lang="zh-CN" altLang="en-US" sz="2000"/>
          </a:p>
          <a:p>
            <a:pPr latinLnBrk="0">
              <a:lnSpc>
                <a:spcPts val="4000"/>
              </a:lnSpc>
              <a:spcBef>
                <a:spcPts val="0"/>
              </a:spcBef>
            </a:pPr>
            <a:r>
              <a:rPr lang="zh-CN" altLang="en-US" sz="2000"/>
              <a:t>            8254是8253的改进型，它的引脚信号、硬件组成与8253基本上是相同的，因此8254在工作方式和编程方式上与8253兼容</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780540"/>
            <a:ext cx="8229600" cy="3709035"/>
          </a:xfrm>
        </p:spPr>
        <p:txBody>
          <a:bodyPr/>
          <a:p>
            <a:pPr latinLnBrk="0">
              <a:lnSpc>
                <a:spcPts val="4000"/>
              </a:lnSpc>
              <a:spcBef>
                <a:spcPts val="0"/>
              </a:spcBef>
            </a:pPr>
            <a:r>
              <a:rPr lang="zh-CN" altLang="en-US" sz="2000"/>
              <a:t>8254与8253存在如下一些差异: </a:t>
            </a:r>
            <a:endParaRPr lang="zh-CN" altLang="en-US" sz="2000"/>
          </a:p>
          <a:p>
            <a:pPr latinLnBrk="0">
              <a:lnSpc>
                <a:spcPts val="4000"/>
              </a:lnSpc>
              <a:spcBef>
                <a:spcPts val="0"/>
              </a:spcBef>
            </a:pPr>
            <a:r>
              <a:rPr lang="zh-CN" altLang="en-US" sz="2000"/>
              <a:t>     (1) 它们允许最高计数脉冲(CLK)的频率不同，8253的最高频率为</a:t>
            </a:r>
            <a:endParaRPr lang="zh-CN" altLang="en-US" sz="2000"/>
          </a:p>
          <a:p>
            <a:pPr latinLnBrk="0">
              <a:lnSpc>
                <a:spcPts val="4000"/>
              </a:lnSpc>
              <a:spcBef>
                <a:spcPts val="0"/>
              </a:spcBef>
            </a:pPr>
            <a:r>
              <a:rPr lang="zh-CN" altLang="en-US" sz="2000"/>
              <a:t>           2MHz，而8254允许的最高计数脉冲频率可达10MHz。</a:t>
            </a:r>
            <a:endParaRPr lang="zh-CN" altLang="en-US" sz="2000"/>
          </a:p>
          <a:p>
            <a:pPr latinLnBrk="0">
              <a:lnSpc>
                <a:spcPts val="4000"/>
              </a:lnSpc>
              <a:spcBef>
                <a:spcPts val="1200"/>
              </a:spcBef>
            </a:pPr>
            <a:r>
              <a:rPr lang="zh-CN" altLang="en-US" sz="2000"/>
              <a:t>     (2) 8254中每个计数器的内部都有一个状态寄存器和状态锁存器，并</a:t>
            </a:r>
            <a:endParaRPr lang="zh-CN" altLang="en-US" sz="2000"/>
          </a:p>
          <a:p>
            <a:pPr latinLnBrk="0">
              <a:lnSpc>
                <a:spcPts val="4000"/>
              </a:lnSpc>
              <a:spcBef>
                <a:spcPts val="0"/>
              </a:spcBef>
            </a:pPr>
            <a:r>
              <a:rPr lang="zh-CN" altLang="en-US" sz="2000"/>
              <a:t>           可通过读回命令字来读取状态寄存器的当前内容以及计数执行单</a:t>
            </a:r>
            <a:endParaRPr lang="zh-CN" altLang="en-US" sz="2000"/>
          </a:p>
          <a:p>
            <a:pPr latinLnBrk="0">
              <a:lnSpc>
                <a:spcPts val="4000"/>
              </a:lnSpc>
              <a:spcBef>
                <a:spcPts val="0"/>
              </a:spcBef>
            </a:pPr>
            <a:r>
              <a:rPr lang="zh-CN" altLang="en-US" sz="2000"/>
              <a:t>           元CE的内容，而8253没有。</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84630"/>
            <a:ext cx="4888865" cy="5142230"/>
          </a:xfrm>
        </p:spPr>
        <p:txBody>
          <a:bodyPr/>
          <a:p>
            <a:pPr latinLnBrk="0">
              <a:lnSpc>
                <a:spcPts val="3200"/>
              </a:lnSpc>
              <a:spcBef>
                <a:spcPts val="0"/>
              </a:spcBef>
            </a:pPr>
            <a:r>
              <a:rPr lang="zh-CN" altLang="en-US" sz="2000"/>
              <a:t>8.2.1 8253的外部引线及内部结构</a:t>
            </a:r>
            <a:endParaRPr lang="zh-CN" altLang="en-US" sz="2000"/>
          </a:p>
          <a:p>
            <a:pPr latinLnBrk="0">
              <a:lnSpc>
                <a:spcPts val="3200"/>
              </a:lnSpc>
              <a:spcBef>
                <a:spcPts val="0"/>
              </a:spcBef>
            </a:pPr>
            <a:r>
              <a:rPr lang="zh-CN" altLang="en-US" sz="2000"/>
              <a:t>1. 8253的内部结构（内部结构如图8.</a:t>
            </a:r>
            <a:r>
              <a:rPr lang="en-US" altLang="zh-CN" sz="2000"/>
              <a:t>19</a:t>
            </a:r>
            <a:r>
              <a:rPr lang="zh-CN" altLang="en-US" sz="2000"/>
              <a:t>）</a:t>
            </a:r>
            <a:endParaRPr lang="zh-CN" altLang="en-US" sz="2000"/>
          </a:p>
          <a:p>
            <a:pPr latinLnBrk="0">
              <a:lnSpc>
                <a:spcPts val="3000"/>
              </a:lnSpc>
              <a:spcBef>
                <a:spcPts val="0"/>
              </a:spcBef>
            </a:pPr>
            <a:r>
              <a:rPr lang="zh-CN" altLang="en-US" sz="1800"/>
              <a:t>1) </a:t>
            </a:r>
            <a:r>
              <a:rPr lang="zh-CN" altLang="en-US" sz="1800" b="1">
                <a:solidFill>
                  <a:srgbClr val="730372"/>
                </a:solidFill>
              </a:rPr>
              <a:t>数据总线缓冲器</a:t>
            </a:r>
            <a:r>
              <a:rPr lang="zh-CN" altLang="en-US" sz="1800"/>
              <a:t>：为双向、三态的8位缓冲</a:t>
            </a:r>
            <a:endParaRPr lang="zh-CN" altLang="en-US" sz="1800"/>
          </a:p>
          <a:p>
            <a:pPr latinLnBrk="0">
              <a:lnSpc>
                <a:spcPts val="3000"/>
              </a:lnSpc>
              <a:spcBef>
                <a:spcPts val="0"/>
              </a:spcBef>
            </a:pPr>
            <a:r>
              <a:rPr lang="zh-CN" altLang="en-US" sz="1800"/>
              <a:t>                器，直接挂接在数据总线上，它是</a:t>
            </a:r>
            <a:endParaRPr lang="zh-CN" altLang="en-US" sz="1800"/>
          </a:p>
          <a:p>
            <a:pPr latinLnBrk="0">
              <a:lnSpc>
                <a:spcPts val="3000"/>
              </a:lnSpc>
              <a:spcBef>
                <a:spcPts val="0"/>
              </a:spcBef>
            </a:pPr>
            <a:r>
              <a:rPr lang="zh-CN" altLang="en-US" sz="1800"/>
              <a:t>                </a:t>
            </a:r>
            <a:r>
              <a:rPr lang="en-US" altLang="zh-CN" sz="1800"/>
              <a:t>8253</a:t>
            </a:r>
            <a:r>
              <a:rPr lang="zh-CN" altLang="en-US" sz="1800"/>
              <a:t>与CPU之间的数据接口。</a:t>
            </a:r>
            <a:endParaRPr lang="zh-CN" altLang="en-US" sz="1800"/>
          </a:p>
          <a:p>
            <a:pPr latinLnBrk="0">
              <a:lnSpc>
                <a:spcPts val="3000"/>
              </a:lnSpc>
              <a:spcBef>
                <a:spcPts val="0"/>
              </a:spcBef>
            </a:pPr>
            <a:r>
              <a:rPr lang="zh-CN" altLang="en-US" sz="1800"/>
              <a:t>2)</a:t>
            </a:r>
            <a:r>
              <a:rPr lang="zh-CN" altLang="en-US" sz="1800" b="1">
                <a:solidFill>
                  <a:srgbClr val="730372"/>
                </a:solidFill>
              </a:rPr>
              <a:t> 读/写逻辑</a:t>
            </a:r>
            <a:r>
              <a:rPr lang="zh-CN" altLang="en-US" sz="1800"/>
              <a:t>：是接收来自CPU的控制信号，</a:t>
            </a:r>
            <a:endParaRPr lang="zh-CN" altLang="en-US" sz="1800"/>
          </a:p>
          <a:p>
            <a:pPr latinLnBrk="0">
              <a:lnSpc>
                <a:spcPts val="3000"/>
              </a:lnSpc>
              <a:spcBef>
                <a:spcPts val="0"/>
              </a:spcBef>
            </a:pPr>
            <a:r>
              <a:rPr lang="zh-CN" altLang="en-US" sz="1800"/>
              <a:t>               包括读、写信号和地址信号,实现对</a:t>
            </a:r>
            <a:endParaRPr lang="zh-CN" altLang="en-US" sz="1800"/>
          </a:p>
          <a:p>
            <a:pPr latinLnBrk="0">
              <a:lnSpc>
                <a:spcPts val="3000"/>
              </a:lnSpc>
              <a:spcBef>
                <a:spcPts val="0"/>
              </a:spcBef>
            </a:pPr>
            <a:r>
              <a:rPr lang="zh-CN" altLang="en-US" sz="1800"/>
              <a:t>               计数器和控制寄存器的读/写控制。</a:t>
            </a:r>
            <a:endParaRPr lang="zh-CN" altLang="en-US" sz="1800"/>
          </a:p>
          <a:p>
            <a:pPr latinLnBrk="0">
              <a:lnSpc>
                <a:spcPts val="3000"/>
              </a:lnSpc>
              <a:spcBef>
                <a:spcPts val="0"/>
              </a:spcBef>
            </a:pPr>
            <a:r>
              <a:rPr lang="zh-CN" altLang="en-US" sz="1800"/>
              <a:t>3) </a:t>
            </a:r>
            <a:r>
              <a:rPr lang="zh-CN" altLang="en-US" sz="1800" b="1">
                <a:solidFill>
                  <a:srgbClr val="730372"/>
                </a:solidFill>
              </a:rPr>
              <a:t>控制寄存器</a:t>
            </a:r>
            <a:r>
              <a:rPr lang="zh-CN" altLang="en-US" sz="1800"/>
              <a:t>：只能写入，不能读出。控制字</a:t>
            </a:r>
            <a:endParaRPr lang="zh-CN" altLang="en-US" sz="1800"/>
          </a:p>
          <a:p>
            <a:pPr latinLnBrk="0">
              <a:lnSpc>
                <a:spcPts val="3000"/>
              </a:lnSpc>
              <a:spcBef>
                <a:spcPts val="0"/>
              </a:spcBef>
            </a:pPr>
            <a:r>
              <a:rPr lang="zh-CN" altLang="en-US" sz="1800"/>
              <a:t>               将决定计数器的工作方式、计数形式</a:t>
            </a:r>
            <a:endParaRPr lang="zh-CN" altLang="en-US" sz="1800"/>
          </a:p>
          <a:p>
            <a:pPr latinLnBrk="0">
              <a:lnSpc>
                <a:spcPts val="3000"/>
              </a:lnSpc>
              <a:spcBef>
                <a:spcPts val="0"/>
              </a:spcBef>
            </a:pPr>
            <a:r>
              <a:rPr lang="zh-CN" altLang="en-US" sz="1800"/>
              <a:t>               及输出方式等。</a:t>
            </a:r>
            <a:endParaRPr lang="zh-CN" altLang="en-US" sz="1800"/>
          </a:p>
          <a:p>
            <a:pPr latinLnBrk="0">
              <a:lnSpc>
                <a:spcPts val="3200"/>
              </a:lnSpc>
              <a:spcBef>
                <a:spcPts val="0"/>
              </a:spcBef>
            </a:pPr>
            <a:r>
              <a:rPr lang="zh-CN" altLang="en-US" sz="1800"/>
              <a:t>4)</a:t>
            </a:r>
            <a:r>
              <a:rPr lang="zh-CN" altLang="en-US" sz="1800" b="1">
                <a:solidFill>
                  <a:srgbClr val="730372"/>
                </a:solidFill>
              </a:rPr>
              <a:t> 计数器</a:t>
            </a:r>
            <a:r>
              <a:rPr lang="zh-CN" altLang="en-US" sz="1800"/>
              <a:t>：由16位锁存寄存器和一个16位的减</a:t>
            </a:r>
            <a:endParaRPr lang="zh-CN" altLang="en-US" sz="1800"/>
          </a:p>
          <a:p>
            <a:pPr latinLnBrk="0">
              <a:lnSpc>
                <a:spcPts val="3200"/>
              </a:lnSpc>
              <a:spcBef>
                <a:spcPts val="0"/>
              </a:spcBef>
            </a:pPr>
            <a:r>
              <a:rPr lang="zh-CN" altLang="en-US" sz="1800"/>
              <a:t>               1计数器组成。</a:t>
            </a:r>
            <a:endParaRPr lang="zh-CN" altLang="en-US" sz="18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23" descr="7t19"/>
          <p:cNvPicPr>
            <a:picLocks noChangeAspect="1"/>
          </p:cNvPicPr>
          <p:nvPr/>
        </p:nvPicPr>
        <p:blipFill>
          <a:blip r:embed="rId1"/>
          <a:stretch>
            <a:fillRect/>
          </a:stretch>
        </p:blipFill>
        <p:spPr>
          <a:xfrm>
            <a:off x="5187315" y="1576705"/>
            <a:ext cx="3575050" cy="4329430"/>
          </a:xfrm>
          <a:prstGeom prst="rect">
            <a:avLst/>
          </a:prstGeom>
          <a:noFill/>
          <a:ln w="9525">
            <a:noFill/>
          </a:ln>
        </p:spPr>
      </p:pic>
      <p:sp>
        <p:nvSpPr>
          <p:cNvPr id="100" name="文本框 99"/>
          <p:cNvSpPr txBox="1"/>
          <p:nvPr/>
        </p:nvSpPr>
        <p:spPr>
          <a:xfrm>
            <a:off x="5552440" y="6042025"/>
            <a:ext cx="3436620" cy="306705"/>
          </a:xfrm>
          <a:prstGeom prst="rect">
            <a:avLst/>
          </a:prstGeom>
          <a:noFill/>
          <a:ln w="9525">
            <a:noFill/>
          </a:ln>
        </p:spPr>
        <p:txBody>
          <a:bodyPr wrap="square">
            <a:spAutoFit/>
          </a:bodyPr>
          <a:p>
            <a:pPr marL="0" indent="0"/>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8.19 </a:t>
            </a:r>
            <a:r>
              <a:rPr lang="zh-CN" sz="1400" b="1">
                <a:solidFill>
                  <a:srgbClr val="00349E"/>
                </a:solidFill>
                <a:ea typeface="宋体" panose="02010600030101010101" pitchFamily="2" charset="-122"/>
              </a:rPr>
              <a:t>可编程定时器</a:t>
            </a:r>
            <a:r>
              <a:rPr lang="en-US" sz="1400" b="1">
                <a:solidFill>
                  <a:srgbClr val="00349E"/>
                </a:solidFill>
                <a:latin typeface="Times New Roman" panose="02020603050405020304" charset="0"/>
              </a:rPr>
              <a:t>8253</a:t>
            </a:r>
            <a:r>
              <a:rPr lang="zh-CN" sz="1400" b="1">
                <a:solidFill>
                  <a:srgbClr val="00349E"/>
                </a:solidFill>
                <a:ea typeface="宋体" panose="02010600030101010101" pitchFamily="2" charset="-122"/>
              </a:rPr>
              <a:t>内部结构框图</a:t>
            </a:r>
            <a:endParaRPr lang="zh-CN" altLang="en-US" sz="1400" b="1">
              <a:solidFill>
                <a:srgbClr val="00349E"/>
              </a:solidFill>
              <a:ea typeface="宋体" panose="02010600030101010101" pitchFamily="2" charset="-122"/>
            </a:endParaRPr>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32255"/>
            <a:ext cx="5356225" cy="2984500"/>
          </a:xfrm>
        </p:spPr>
        <p:txBody>
          <a:bodyPr/>
          <a:p>
            <a:pPr latinLnBrk="0">
              <a:lnSpc>
                <a:spcPts val="3200"/>
              </a:lnSpc>
              <a:spcBef>
                <a:spcPts val="0"/>
              </a:spcBef>
            </a:pPr>
            <a:r>
              <a:rPr lang="en-US" altLang="zh-CN" sz="2000"/>
              <a:t> </a:t>
            </a:r>
            <a:r>
              <a:rPr lang="zh-CN" altLang="en-US" sz="2000"/>
              <a:t>2. 8253的引脚功能</a:t>
            </a:r>
            <a:endParaRPr lang="zh-CN" altLang="en-US" sz="2000"/>
          </a:p>
          <a:p>
            <a:pPr latinLnBrk="0">
              <a:lnSpc>
                <a:spcPts val="3200"/>
              </a:lnSpc>
              <a:spcBef>
                <a:spcPts val="0"/>
              </a:spcBef>
            </a:pPr>
            <a:r>
              <a:rPr lang="zh-CN" altLang="en-US" sz="2000"/>
              <a:t>        芯片共有24根引脚，如图</a:t>
            </a:r>
            <a:r>
              <a:rPr lang="en-US" altLang="zh-CN" sz="2000"/>
              <a:t>8.20</a:t>
            </a:r>
            <a:r>
              <a:rPr lang="zh-CN" altLang="en-US" sz="2000"/>
              <a:t>所示。</a:t>
            </a:r>
            <a:endParaRPr lang="zh-CN" altLang="en-US" sz="2000"/>
          </a:p>
          <a:p>
            <a:pPr latinLnBrk="0">
              <a:lnSpc>
                <a:spcPts val="3200"/>
              </a:lnSpc>
              <a:spcBef>
                <a:spcPts val="0"/>
              </a:spcBef>
            </a:pPr>
            <a:r>
              <a:rPr lang="zh-CN" altLang="en-US" sz="1800"/>
              <a:t>D</a:t>
            </a:r>
            <a:r>
              <a:rPr lang="zh-CN" altLang="en-US" sz="1800" baseline="-25000"/>
              <a:t>0</a:t>
            </a:r>
            <a:r>
              <a:rPr lang="zh-CN" altLang="en-US" sz="1800"/>
              <a:t>～D</a:t>
            </a:r>
            <a:r>
              <a:rPr lang="zh-CN" altLang="en-US" sz="1800" baseline="-25000"/>
              <a:t>7</a:t>
            </a:r>
            <a:r>
              <a:rPr lang="zh-CN" altLang="en-US" sz="1800"/>
              <a:t>(</a:t>
            </a:r>
            <a:r>
              <a:rPr lang="zh-CN" altLang="en-US" sz="1800">
                <a:solidFill>
                  <a:srgbClr val="FF0000"/>
                </a:solidFill>
              </a:rPr>
              <a:t>输入/输出、三态</a:t>
            </a:r>
            <a:r>
              <a:rPr lang="zh-CN" altLang="en-US" sz="1800"/>
              <a:t>): 与数据总线相连，用以</a:t>
            </a:r>
            <a:endParaRPr lang="zh-CN" altLang="en-US" sz="1800"/>
          </a:p>
          <a:p>
            <a:pPr latinLnBrk="0">
              <a:lnSpc>
                <a:spcPts val="3200"/>
              </a:lnSpc>
              <a:spcBef>
                <a:spcPts val="0"/>
              </a:spcBef>
            </a:pPr>
            <a:r>
              <a:rPr lang="zh-CN" altLang="en-US" sz="1800"/>
              <a:t>                         传送CPU与8253之间的数据信息。</a:t>
            </a:r>
            <a:endParaRPr lang="zh-CN" altLang="en-US" sz="1800"/>
          </a:p>
          <a:p>
            <a:pPr latinLnBrk="0">
              <a:lnSpc>
                <a:spcPts val="3200"/>
              </a:lnSpc>
              <a:spcBef>
                <a:spcPts val="0"/>
              </a:spcBef>
            </a:pPr>
            <a:r>
              <a:rPr lang="zh-CN" altLang="en-US" sz="1800"/>
              <a:t>A</a:t>
            </a:r>
            <a:r>
              <a:rPr lang="zh-CN" altLang="en-US" sz="1800" baseline="-25000"/>
              <a:t>0</a:t>
            </a:r>
            <a:r>
              <a:rPr lang="zh-CN" altLang="en-US" sz="1800"/>
              <a:t>、A</a:t>
            </a:r>
            <a:r>
              <a:rPr lang="zh-CN" altLang="en-US" sz="1800" baseline="-25000"/>
              <a:t>1</a:t>
            </a:r>
            <a:r>
              <a:rPr lang="zh-CN" altLang="en-US" sz="1800"/>
              <a:t>(</a:t>
            </a:r>
            <a:r>
              <a:rPr lang="zh-CN" altLang="en-US" sz="1800">
                <a:solidFill>
                  <a:srgbClr val="FF0000"/>
                </a:solidFill>
              </a:rPr>
              <a:t>输入</a:t>
            </a:r>
            <a:r>
              <a:rPr lang="zh-CN" altLang="en-US" sz="1800"/>
              <a:t>): 地址输入信号线，用来选择计数器或</a:t>
            </a:r>
            <a:endParaRPr lang="zh-CN" altLang="en-US" sz="1800"/>
          </a:p>
          <a:p>
            <a:pPr latinLnBrk="0">
              <a:lnSpc>
                <a:spcPts val="3200"/>
              </a:lnSpc>
              <a:spcBef>
                <a:spcPts val="0"/>
              </a:spcBef>
            </a:pPr>
            <a:r>
              <a:rPr lang="zh-CN" altLang="en-US" sz="1800"/>
              <a:t>                         控制寄存器，一般接地址线低位。</a:t>
            </a:r>
            <a:endParaRPr lang="zh-CN" altLang="en-US" sz="1800"/>
          </a:p>
          <a:p>
            <a:pPr latinLnBrk="0">
              <a:lnSpc>
                <a:spcPts val="3200"/>
              </a:lnSpc>
              <a:spcBef>
                <a:spcPts val="0"/>
              </a:spcBef>
            </a:pPr>
            <a:r>
              <a:rPr lang="zh-CN" altLang="en-US" sz="1800"/>
              <a:t>                         其功能如表8.6所示</a:t>
            </a:r>
            <a:endParaRPr lang="zh-CN" altLang="en-US" sz="18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22" descr="7t20"/>
          <p:cNvPicPr>
            <a:picLocks noChangeAspect="1"/>
          </p:cNvPicPr>
          <p:nvPr/>
        </p:nvPicPr>
        <p:blipFill>
          <a:blip r:embed="rId1"/>
          <a:stretch>
            <a:fillRect/>
          </a:stretch>
        </p:blipFill>
        <p:spPr>
          <a:xfrm>
            <a:off x="5553075" y="1567180"/>
            <a:ext cx="2932430" cy="4168775"/>
          </a:xfrm>
          <a:prstGeom prst="rect">
            <a:avLst/>
          </a:prstGeom>
          <a:noFill/>
          <a:ln w="9525">
            <a:noFill/>
          </a:ln>
        </p:spPr>
      </p:pic>
      <p:sp>
        <p:nvSpPr>
          <p:cNvPr id="4" name="文本框 3"/>
          <p:cNvSpPr txBox="1"/>
          <p:nvPr/>
        </p:nvSpPr>
        <p:spPr>
          <a:xfrm>
            <a:off x="5654040" y="5925185"/>
            <a:ext cx="327977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8.20  Intel 8253</a:t>
            </a:r>
            <a:r>
              <a:rPr lang="zh-CN" sz="1400" b="1">
                <a:solidFill>
                  <a:srgbClr val="00349E"/>
                </a:solidFill>
                <a:ea typeface="宋体" panose="02010600030101010101" pitchFamily="2" charset="-122"/>
              </a:rPr>
              <a:t>的外部引脚图</a:t>
            </a:r>
            <a:endParaRPr lang="zh-CN" altLang="en-US" sz="1400" b="1">
              <a:solidFill>
                <a:srgbClr val="00349E"/>
              </a:solidFill>
              <a:ea typeface="宋体" panose="02010600030101010101" pitchFamily="2" charset="-122"/>
            </a:endParaRPr>
          </a:p>
        </p:txBody>
      </p:sp>
      <p:graphicFrame>
        <p:nvGraphicFramePr>
          <p:cNvPr id="6" name="表格 5"/>
          <p:cNvGraphicFramePr/>
          <p:nvPr/>
        </p:nvGraphicFramePr>
        <p:xfrm>
          <a:off x="635000" y="4823460"/>
          <a:ext cx="4433570" cy="1628775"/>
        </p:xfrm>
        <a:graphic>
          <a:graphicData uri="http://schemas.openxmlformats.org/drawingml/2006/table">
            <a:tbl>
              <a:tblPr firstRow="1" bandRow="1">
                <a:tableStyleId>{5940675A-B579-460E-94D1-54222C63F5DA}</a:tableStyleId>
              </a:tblPr>
              <a:tblGrid>
                <a:gridCol w="1410970"/>
                <a:gridCol w="3022600"/>
              </a:tblGrid>
              <a:tr h="325755">
                <a:tc>
                  <a:txBody>
                    <a:bodyPr/>
                    <a:p>
                      <a:pPr indent="0" algn="ctr">
                        <a:buNone/>
                      </a:pPr>
                      <a:r>
                        <a:rPr lang="en-US" sz="1400" b="0">
                          <a:solidFill>
                            <a:srgbClr val="000000"/>
                          </a:solidFill>
                          <a:latin typeface="Times New Roman" panose="02020603050405020304" charset="0"/>
                          <a:cs typeface="Times New Roman" panose="02020603050405020304" charset="0"/>
                        </a:rPr>
                        <a:t>A</a:t>
                      </a:r>
                      <a:r>
                        <a:rPr lang="en-US" sz="1400" b="0" baseline="-25000">
                          <a:solidFill>
                            <a:srgbClr val="000000"/>
                          </a:solidFill>
                          <a:latin typeface="Times New Roman" panose="02020603050405020304" charset="0"/>
                          <a:cs typeface="Times New Roman" panose="02020603050405020304" charset="0"/>
                        </a:rPr>
                        <a:t>0  </a:t>
                      </a:r>
                      <a:r>
                        <a:rPr lang="en-US" sz="1400" b="0">
                          <a:solidFill>
                            <a:srgbClr val="000000"/>
                          </a:solidFill>
                          <a:latin typeface="Times New Roman" panose="02020603050405020304" charset="0"/>
                          <a:cs typeface="Times New Roman" panose="02020603050405020304" charset="0"/>
                        </a:rPr>
                        <a:t>A</a:t>
                      </a:r>
                      <a:r>
                        <a:rPr lang="en-US" sz="1400" b="0" baseline="-2500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说  明</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32575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0  0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可选择计数器0寄存器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32575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0  1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可选择计数器1寄存器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2575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1  0</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可选择计数器2寄存器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32575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1  1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可选择控制寄存器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1534160" y="4516755"/>
            <a:ext cx="253619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8.6  </a:t>
            </a:r>
            <a:r>
              <a:rPr lang="en-US" sz="1400" b="1">
                <a:solidFill>
                  <a:srgbClr val="00349E"/>
                </a:solidFill>
                <a:latin typeface="Times New Roman" panose="02020603050405020304" charset="0"/>
              </a:rPr>
              <a:t>A</a:t>
            </a:r>
            <a:r>
              <a:rPr lang="en-US" sz="1400" b="1" baseline="-25000">
                <a:solidFill>
                  <a:srgbClr val="00349E"/>
                </a:solidFill>
                <a:latin typeface="Times New Roman" panose="02020603050405020304" charset="0"/>
              </a:rPr>
              <a:t>0</a:t>
            </a:r>
            <a:r>
              <a:rPr lang="zh-CN" sz="1400" b="1">
                <a:solidFill>
                  <a:srgbClr val="00349E"/>
                </a:solidFill>
                <a:ea typeface="宋体" panose="02010600030101010101" pitchFamily="2" charset="-122"/>
              </a:rPr>
              <a:t>、</a:t>
            </a:r>
            <a:r>
              <a:rPr lang="en-US" sz="1400" b="1">
                <a:solidFill>
                  <a:srgbClr val="00349E"/>
                </a:solidFill>
                <a:latin typeface="Times New Roman" panose="02020603050405020304" charset="0"/>
              </a:rPr>
              <a:t>A</a:t>
            </a:r>
            <a:r>
              <a:rPr lang="en-US" sz="1400" b="1" baseline="-25000">
                <a:solidFill>
                  <a:srgbClr val="00349E"/>
                </a:solidFill>
                <a:latin typeface="Times New Roman" panose="02020603050405020304" charset="0"/>
              </a:rPr>
              <a:t>1</a:t>
            </a:r>
            <a:r>
              <a:rPr lang="zh-CN" sz="1400" b="1">
                <a:solidFill>
                  <a:srgbClr val="00349E"/>
                </a:solidFill>
                <a:ea typeface="宋体" panose="02010600030101010101" pitchFamily="2" charset="-122"/>
              </a:rPr>
              <a:t>功能说明</a:t>
            </a:r>
            <a:endParaRPr lang="zh-CN" altLang="en-US" sz="1400" b="1">
              <a:solidFill>
                <a:srgbClr val="00349E"/>
              </a:solidFill>
              <a:ea typeface="宋体" panose="02010600030101010101" pitchFamily="2" charset="-122"/>
            </a:endParaRPr>
          </a:p>
        </p:txBody>
      </p:sp>
      <p:sp>
        <p:nvSpPr>
          <p:cNvPr id="9" name="文本占位符 8"/>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5254625" cy="2840990"/>
          </a:xfrm>
        </p:spPr>
        <p:txBody>
          <a:bodyPr/>
          <a:p>
            <a:pPr latinLnBrk="0">
              <a:lnSpc>
                <a:spcPts val="3000"/>
              </a:lnSpc>
              <a:spcBef>
                <a:spcPts val="0"/>
              </a:spcBef>
            </a:pPr>
            <a:r>
              <a:rPr lang="en-US" altLang="zh-CN" sz="2000"/>
              <a:t>     </a:t>
            </a:r>
            <a:r>
              <a:rPr lang="zh-CN" altLang="en-US" sz="1800">
                <a:solidFill>
                  <a:srgbClr val="FF0000"/>
                </a:solidFill>
              </a:rPr>
              <a:t>(输入</a:t>
            </a:r>
            <a:r>
              <a:rPr lang="zh-CN" altLang="en-US" sz="1800"/>
              <a:t>): 片选信号，低电平有效。通常由地址线</a:t>
            </a:r>
            <a:endParaRPr lang="zh-CN" altLang="en-US" sz="1800"/>
          </a:p>
          <a:p>
            <a:pPr latinLnBrk="0">
              <a:lnSpc>
                <a:spcPts val="3000"/>
              </a:lnSpc>
              <a:spcBef>
                <a:spcPts val="0"/>
              </a:spcBef>
            </a:pPr>
            <a:r>
              <a:rPr lang="zh-CN" altLang="en-US" sz="1800"/>
              <a:t>                高位译码形成。</a:t>
            </a:r>
            <a:endParaRPr lang="zh-CN" altLang="en-US" sz="1800"/>
          </a:p>
          <a:p>
            <a:pPr latinLnBrk="0">
              <a:lnSpc>
                <a:spcPts val="3000"/>
              </a:lnSpc>
              <a:spcBef>
                <a:spcPts val="0"/>
              </a:spcBef>
            </a:pPr>
            <a:r>
              <a:rPr lang="zh-CN" altLang="en-US" sz="1800"/>
              <a:t>      (</a:t>
            </a:r>
            <a:r>
              <a:rPr lang="zh-CN" altLang="en-US" sz="1800">
                <a:solidFill>
                  <a:srgbClr val="FF0000"/>
                </a:solidFill>
              </a:rPr>
              <a:t>输入</a:t>
            </a:r>
            <a:r>
              <a:rPr lang="zh-CN" altLang="en-US" sz="1800"/>
              <a:t>): 读控制输入信号，低电平有效。通常与</a:t>
            </a:r>
            <a:endParaRPr lang="zh-CN" altLang="en-US" sz="1800"/>
          </a:p>
          <a:p>
            <a:pPr latinLnBrk="0">
              <a:lnSpc>
                <a:spcPts val="3000"/>
              </a:lnSpc>
              <a:spcBef>
                <a:spcPts val="0"/>
              </a:spcBef>
            </a:pPr>
            <a:r>
              <a:rPr lang="zh-CN" altLang="en-US" sz="1800"/>
              <a:t>                系统总线的       信号连接。</a:t>
            </a:r>
            <a:endParaRPr lang="zh-CN" altLang="en-US" sz="1800"/>
          </a:p>
          <a:p>
            <a:pPr latinLnBrk="0">
              <a:lnSpc>
                <a:spcPts val="3000"/>
              </a:lnSpc>
              <a:spcBef>
                <a:spcPts val="0"/>
              </a:spcBef>
            </a:pPr>
            <a:r>
              <a:rPr lang="zh-CN" altLang="en-US" sz="1800"/>
              <a:t>      (</a:t>
            </a:r>
            <a:r>
              <a:rPr lang="zh-CN" altLang="en-US" sz="1800">
                <a:solidFill>
                  <a:srgbClr val="FF0000"/>
                </a:solidFill>
              </a:rPr>
              <a:t>输入</a:t>
            </a:r>
            <a:r>
              <a:rPr lang="zh-CN" altLang="en-US" sz="1800"/>
              <a:t>): 写控制输入信号，低电平有效。通常与</a:t>
            </a:r>
            <a:endParaRPr lang="zh-CN" altLang="en-US" sz="1800"/>
          </a:p>
          <a:p>
            <a:pPr latinLnBrk="0">
              <a:lnSpc>
                <a:spcPts val="3000"/>
              </a:lnSpc>
              <a:spcBef>
                <a:spcPts val="0"/>
              </a:spcBef>
            </a:pPr>
            <a:r>
              <a:rPr lang="zh-CN" altLang="en-US" sz="1800"/>
              <a:t>                系统总线的       信号连接。</a:t>
            </a:r>
            <a:endParaRPr lang="zh-CN" altLang="en-US" sz="1800"/>
          </a:p>
          <a:p>
            <a:pPr latinLnBrk="0">
              <a:lnSpc>
                <a:spcPts val="3000"/>
              </a:lnSpc>
              <a:spcBef>
                <a:spcPts val="0"/>
              </a:spcBef>
            </a:pPr>
            <a:r>
              <a:rPr lang="zh-CN" altLang="en-US" sz="1800"/>
              <a:t>8253寻址操作的控制逻辑如</a:t>
            </a:r>
            <a:r>
              <a:rPr lang="zh-CN" altLang="en-US" sz="1800">
                <a:sym typeface="+mn-ea"/>
              </a:rPr>
              <a:t>表8.7所示。</a:t>
            </a:r>
            <a:endParaRPr lang="zh-CN" altLang="en-US" sz="1800"/>
          </a:p>
          <a:p>
            <a:pPr latinLnBrk="0">
              <a:lnSpc>
                <a:spcPts val="3000"/>
              </a:lnSpc>
              <a:spcBef>
                <a:spcPts val="0"/>
              </a:spcBef>
            </a:pPr>
            <a:endParaRPr lang="zh-CN" altLang="en-US" sz="18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4" name="图片 22" descr="7t20"/>
          <p:cNvPicPr>
            <a:picLocks noChangeAspect="1"/>
          </p:cNvPicPr>
          <p:nvPr/>
        </p:nvPicPr>
        <p:blipFill>
          <a:blip r:embed="rId1"/>
          <a:stretch>
            <a:fillRect/>
          </a:stretch>
        </p:blipFill>
        <p:spPr>
          <a:xfrm>
            <a:off x="5553075" y="1567180"/>
            <a:ext cx="2932430" cy="4168775"/>
          </a:xfrm>
          <a:prstGeom prst="rect">
            <a:avLst/>
          </a:prstGeom>
          <a:noFill/>
          <a:ln w="9525">
            <a:noFill/>
          </a:ln>
        </p:spPr>
      </p:pic>
      <p:sp>
        <p:nvSpPr>
          <p:cNvPr id="6" name="文本框 5"/>
          <p:cNvSpPr txBox="1"/>
          <p:nvPr/>
        </p:nvSpPr>
        <p:spPr>
          <a:xfrm>
            <a:off x="5654040" y="5925185"/>
            <a:ext cx="327977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8.20  Intel 8253</a:t>
            </a:r>
            <a:r>
              <a:rPr lang="zh-CN" sz="1400" b="1">
                <a:solidFill>
                  <a:srgbClr val="00349E"/>
                </a:solidFill>
                <a:ea typeface="宋体" panose="02010600030101010101" pitchFamily="2" charset="-122"/>
              </a:rPr>
              <a:t>的外部引脚图</a:t>
            </a:r>
            <a:endParaRPr lang="zh-CN" altLang="en-US" sz="1400" b="1">
              <a:solidFill>
                <a:srgbClr val="00349E"/>
              </a:solidFill>
              <a:ea typeface="宋体" panose="02010600030101010101" pitchFamily="2" charset="-122"/>
            </a:endParaRPr>
          </a:p>
        </p:txBody>
      </p:sp>
      <p:grpSp>
        <p:nvGrpSpPr>
          <p:cNvPr id="23" name="组合 22"/>
          <p:cNvGrpSpPr/>
          <p:nvPr/>
        </p:nvGrpSpPr>
        <p:grpSpPr>
          <a:xfrm>
            <a:off x="384810" y="1614170"/>
            <a:ext cx="2733675" cy="2248535"/>
            <a:chOff x="606" y="2542"/>
            <a:chExt cx="4305" cy="3541"/>
          </a:xfrm>
        </p:grpSpPr>
        <p:graphicFrame>
          <p:nvGraphicFramePr>
            <p:cNvPr id="2" name="对象 114"/>
            <p:cNvGraphicFramePr>
              <a:graphicFrameLocks noChangeAspect="1"/>
            </p:cNvGraphicFramePr>
            <p:nvPr/>
          </p:nvGraphicFramePr>
          <p:xfrm>
            <a:off x="640" y="2542"/>
            <a:ext cx="552" cy="552"/>
          </p:xfrm>
          <a:graphic>
            <a:graphicData uri="http://schemas.openxmlformats.org/presentationml/2006/ole">
              <mc:AlternateContent xmlns:mc="http://schemas.openxmlformats.org/markup-compatibility/2006">
                <mc:Choice xmlns:v="urn:schemas-microsoft-com:vml" Requires="v">
                  <p:oleObj spid="_x0000_s3076" name="" r:id="rId2" imgW="203200" imgH="203200" progId="Equation.KSEE3">
                    <p:embed/>
                  </p:oleObj>
                </mc:Choice>
                <mc:Fallback>
                  <p:oleObj name="" r:id="rId2" imgW="203200" imgH="203200" progId="Equation.KSEE3">
                    <p:embed/>
                    <p:pic>
                      <p:nvPicPr>
                        <p:cNvPr id="0" name="图片 3075"/>
                        <p:cNvPicPr/>
                        <p:nvPr/>
                      </p:nvPicPr>
                      <p:blipFill>
                        <a:blip r:embed="rId3"/>
                        <a:stretch>
                          <a:fillRect/>
                        </a:stretch>
                      </p:blipFill>
                      <p:spPr>
                        <a:xfrm>
                          <a:off x="640" y="2542"/>
                          <a:ext cx="552" cy="552"/>
                        </a:xfrm>
                        <a:prstGeom prst="rect">
                          <a:avLst/>
                        </a:prstGeom>
                        <a:noFill/>
                        <a:ln w="38100">
                          <a:noFill/>
                          <a:miter/>
                        </a:ln>
                      </p:spPr>
                    </p:pic>
                  </p:oleObj>
                </mc:Fallback>
              </mc:AlternateContent>
            </a:graphicData>
          </a:graphic>
        </p:graphicFrame>
        <p:graphicFrame>
          <p:nvGraphicFramePr>
            <p:cNvPr id="7" name="对象 115"/>
            <p:cNvGraphicFramePr>
              <a:graphicFrameLocks noChangeAspect="1"/>
            </p:cNvGraphicFramePr>
            <p:nvPr/>
          </p:nvGraphicFramePr>
          <p:xfrm>
            <a:off x="678" y="3820"/>
            <a:ext cx="581" cy="459"/>
          </p:xfrm>
          <a:graphic>
            <a:graphicData uri="http://schemas.openxmlformats.org/presentationml/2006/ole">
              <mc:AlternateContent xmlns:mc="http://schemas.openxmlformats.org/markup-compatibility/2006">
                <mc:Choice xmlns:v="urn:schemas-microsoft-com:vml" Requires="v">
                  <p:oleObj spid="_x0000_s8" name="" r:id="rId4" imgW="241300" imgH="190500" progId="Equation.KSEE3">
                    <p:embed/>
                  </p:oleObj>
                </mc:Choice>
                <mc:Fallback>
                  <p:oleObj name="" r:id="rId4" imgW="241300" imgH="190500" progId="Equation.KSEE3">
                    <p:embed/>
                    <p:pic>
                      <p:nvPicPr>
                        <p:cNvPr id="0" name="图片 6"/>
                        <p:cNvPicPr/>
                        <p:nvPr/>
                      </p:nvPicPr>
                      <p:blipFill>
                        <a:blip r:embed="rId5"/>
                        <a:stretch>
                          <a:fillRect/>
                        </a:stretch>
                      </p:blipFill>
                      <p:spPr>
                        <a:xfrm>
                          <a:off x="678" y="3820"/>
                          <a:ext cx="581" cy="459"/>
                        </a:xfrm>
                        <a:prstGeom prst="rect">
                          <a:avLst/>
                        </a:prstGeom>
                        <a:noFill/>
                        <a:ln w="38100">
                          <a:noFill/>
                          <a:miter/>
                        </a:ln>
                      </p:spPr>
                    </p:pic>
                  </p:oleObj>
                </mc:Fallback>
              </mc:AlternateContent>
            </a:graphicData>
          </a:graphic>
        </p:graphicFrame>
        <p:graphicFrame>
          <p:nvGraphicFramePr>
            <p:cNvPr id="9" name="对象 118"/>
            <p:cNvGraphicFramePr>
              <a:graphicFrameLocks noChangeAspect="1"/>
            </p:cNvGraphicFramePr>
            <p:nvPr/>
          </p:nvGraphicFramePr>
          <p:xfrm>
            <a:off x="606" y="4952"/>
            <a:ext cx="688" cy="524"/>
          </p:xfrm>
          <a:graphic>
            <a:graphicData uri="http://schemas.openxmlformats.org/presentationml/2006/ole">
              <mc:AlternateContent xmlns:mc="http://schemas.openxmlformats.org/markup-compatibility/2006">
                <mc:Choice xmlns:v="urn:schemas-microsoft-com:vml" Requires="v">
                  <p:oleObj spid="_x0000_s10" name="" r:id="rId6" imgW="266065" imgH="203200" progId="Equation.KSEE3">
                    <p:embed/>
                  </p:oleObj>
                </mc:Choice>
                <mc:Fallback>
                  <p:oleObj name="" r:id="rId6" imgW="266065" imgH="203200" progId="Equation.KSEE3">
                    <p:embed/>
                    <p:pic>
                      <p:nvPicPr>
                        <p:cNvPr id="0" name="图片 7"/>
                        <p:cNvPicPr/>
                        <p:nvPr/>
                      </p:nvPicPr>
                      <p:blipFill>
                        <a:blip r:embed="rId7"/>
                        <a:stretch>
                          <a:fillRect/>
                        </a:stretch>
                      </p:blipFill>
                      <p:spPr>
                        <a:xfrm>
                          <a:off x="606" y="4952"/>
                          <a:ext cx="688" cy="524"/>
                        </a:xfrm>
                        <a:prstGeom prst="rect">
                          <a:avLst/>
                        </a:prstGeom>
                        <a:noFill/>
                        <a:ln w="38100">
                          <a:noFill/>
                          <a:miter/>
                        </a:ln>
                      </p:spPr>
                    </p:pic>
                  </p:oleObj>
                </mc:Fallback>
              </mc:AlternateContent>
            </a:graphicData>
          </a:graphic>
        </p:graphicFrame>
        <p:graphicFrame>
          <p:nvGraphicFramePr>
            <p:cNvPr id="11" name="对象 117"/>
            <p:cNvGraphicFramePr>
              <a:graphicFrameLocks noChangeAspect="1"/>
            </p:cNvGraphicFramePr>
            <p:nvPr/>
          </p:nvGraphicFramePr>
          <p:xfrm>
            <a:off x="4177" y="4366"/>
            <a:ext cx="735" cy="535"/>
          </p:xfrm>
          <a:graphic>
            <a:graphicData uri="http://schemas.openxmlformats.org/presentationml/2006/ole">
              <mc:AlternateContent xmlns:mc="http://schemas.openxmlformats.org/markup-compatibility/2006">
                <mc:Choice xmlns:v="urn:schemas-microsoft-com:vml" Requires="v">
                  <p:oleObj spid="_x0000_s12" name="" r:id="rId8" imgW="279400" imgH="203200" progId="Equation.KSEE3">
                    <p:embed/>
                  </p:oleObj>
                </mc:Choice>
                <mc:Fallback>
                  <p:oleObj name="" r:id="rId8" imgW="279400" imgH="203200" progId="Equation.KSEE3">
                    <p:embed/>
                    <p:pic>
                      <p:nvPicPr>
                        <p:cNvPr id="0" name="图片 8"/>
                        <p:cNvPicPr/>
                        <p:nvPr/>
                      </p:nvPicPr>
                      <p:blipFill>
                        <a:blip r:embed="rId9"/>
                        <a:stretch>
                          <a:fillRect/>
                        </a:stretch>
                      </p:blipFill>
                      <p:spPr>
                        <a:xfrm>
                          <a:off x="4177" y="4366"/>
                          <a:ext cx="735" cy="535"/>
                        </a:xfrm>
                        <a:prstGeom prst="rect">
                          <a:avLst/>
                        </a:prstGeom>
                        <a:noFill/>
                        <a:ln w="38100">
                          <a:noFill/>
                          <a:miter/>
                        </a:ln>
                      </p:spPr>
                    </p:pic>
                  </p:oleObj>
                </mc:Fallback>
              </mc:AlternateContent>
            </a:graphicData>
          </a:graphic>
        </p:graphicFrame>
        <p:graphicFrame>
          <p:nvGraphicFramePr>
            <p:cNvPr id="13" name="对象 120"/>
            <p:cNvGraphicFramePr>
              <a:graphicFrameLocks noChangeAspect="1"/>
            </p:cNvGraphicFramePr>
            <p:nvPr/>
          </p:nvGraphicFramePr>
          <p:xfrm>
            <a:off x="4078" y="5567"/>
            <a:ext cx="806" cy="517"/>
          </p:xfrm>
          <a:graphic>
            <a:graphicData uri="http://schemas.openxmlformats.org/presentationml/2006/ole">
              <mc:AlternateContent xmlns:mc="http://schemas.openxmlformats.org/markup-compatibility/2006">
                <mc:Choice xmlns:v="urn:schemas-microsoft-com:vml" Requires="v">
                  <p:oleObj spid="_x0000_s14" name="" r:id="rId10" imgW="317500" imgH="203200" progId="Equation.KSEE3">
                    <p:embed/>
                  </p:oleObj>
                </mc:Choice>
                <mc:Fallback>
                  <p:oleObj name="" r:id="rId10" imgW="317500" imgH="203200" progId="Equation.KSEE3">
                    <p:embed/>
                    <p:pic>
                      <p:nvPicPr>
                        <p:cNvPr id="0" name="图片 9"/>
                        <p:cNvPicPr/>
                        <p:nvPr/>
                      </p:nvPicPr>
                      <p:blipFill>
                        <a:blip r:embed="rId11"/>
                        <a:stretch>
                          <a:fillRect/>
                        </a:stretch>
                      </p:blipFill>
                      <p:spPr>
                        <a:xfrm>
                          <a:off x="4078" y="5567"/>
                          <a:ext cx="806" cy="517"/>
                        </a:xfrm>
                        <a:prstGeom prst="rect">
                          <a:avLst/>
                        </a:prstGeom>
                        <a:noFill/>
                        <a:ln w="38100">
                          <a:noFill/>
                          <a:miter/>
                        </a:ln>
                      </p:spPr>
                    </p:pic>
                  </p:oleObj>
                </mc:Fallback>
              </mc:AlternateContent>
            </a:graphicData>
          </a:graphic>
        </p:graphicFrame>
      </p:grpSp>
      <p:graphicFrame>
        <p:nvGraphicFramePr>
          <p:cNvPr id="15" name="表格 14"/>
          <p:cNvGraphicFramePr/>
          <p:nvPr/>
        </p:nvGraphicFramePr>
        <p:xfrm>
          <a:off x="406400" y="4275455"/>
          <a:ext cx="5147310" cy="2296160"/>
        </p:xfrm>
        <a:graphic>
          <a:graphicData uri="http://schemas.openxmlformats.org/drawingml/2006/table">
            <a:tbl>
              <a:tblPr firstRow="1" bandRow="1">
                <a:tableStyleId>{5940675A-B579-460E-94D1-54222C63F5DA}</a:tableStyleId>
              </a:tblPr>
              <a:tblGrid>
                <a:gridCol w="608965"/>
                <a:gridCol w="652780"/>
                <a:gridCol w="652145"/>
                <a:gridCol w="652780"/>
                <a:gridCol w="652145"/>
                <a:gridCol w="1928495"/>
              </a:tblGrid>
              <a:tr h="287020">
                <a:tc>
                  <a:txBody>
                    <a:bodyPr/>
                    <a:p>
                      <a:pPr indent="0" algn="ctr">
                        <a:buNone/>
                      </a:pP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A</a:t>
                      </a:r>
                      <a:r>
                        <a:rPr lang="en-US" sz="1200" b="1" baseline="-25000">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A</a:t>
                      </a:r>
                      <a:r>
                        <a:rPr lang="en-US" sz="1200" b="1" baseline="-25000">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操作功能</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l">
                        <a:buNone/>
                      </a:pPr>
                      <a:r>
                        <a:rPr lang="en-US" sz="1200" b="1">
                          <a:solidFill>
                            <a:srgbClr val="000000"/>
                          </a:solidFill>
                          <a:latin typeface="Times New Roman" panose="02020603050405020304" charset="0"/>
                          <a:cs typeface="Times New Roman" panose="02020603050405020304" charset="0"/>
                        </a:rPr>
                        <a:t>计数器初值装入计数器0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l">
                        <a:buNone/>
                      </a:pPr>
                      <a:r>
                        <a:rPr lang="en-US" sz="1200" b="1">
                          <a:solidFill>
                            <a:srgbClr val="000000"/>
                          </a:solidFill>
                          <a:latin typeface="Times New Roman" panose="02020603050405020304" charset="0"/>
                          <a:cs typeface="Times New Roman" panose="02020603050405020304" charset="0"/>
                        </a:rPr>
                        <a:t>计数器初值装入计数器1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l">
                        <a:buNone/>
                      </a:pPr>
                      <a:r>
                        <a:rPr lang="en-US" sz="1200" b="1">
                          <a:solidFill>
                            <a:srgbClr val="000000"/>
                          </a:solidFill>
                          <a:latin typeface="Times New Roman" panose="02020603050405020304" charset="0"/>
                          <a:cs typeface="Times New Roman" panose="02020603050405020304" charset="0"/>
                        </a:rPr>
                        <a:t>计数器初值装入计数器2</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charset="0"/>
                          <a:cs typeface="Times New Roman" panose="02020603050405020304" charset="0"/>
                        </a:rPr>
                        <a:t>写控制寄存器</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c>
                  <a:txBody>
                    <a:bodyPr/>
                    <a:p>
                      <a:pPr indent="0">
                        <a:buNone/>
                      </a:pPr>
                      <a:r>
                        <a:rPr lang="en-US" sz="1200" b="1">
                          <a:solidFill>
                            <a:srgbClr val="000000"/>
                          </a:solidFill>
                          <a:latin typeface="Times New Roman" panose="02020603050405020304" charset="0"/>
                          <a:cs typeface="Times New Roman" panose="02020603050405020304" charset="0"/>
                        </a:rPr>
                        <a:t>读计数器0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a:solidFill>
                        <a:srgbClr val="131B0C"/>
                      </a:solidFill>
                      <a:prstDash val="soli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a:solidFill>
                        <a:srgbClr val="131B0C"/>
                      </a:solidFill>
                      <a:prstDash val="solid"/>
                    </a:lnB>
                    <a:lnTlToBr>
                      <a:noFill/>
                    </a:lnTlToBr>
                    <a:lnBlToTr>
                      <a:noFill/>
                    </a:lnBlToTr>
                    <a:noFill/>
                  </a:tcPr>
                </a:tc>
                <a:tc>
                  <a:txBody>
                    <a:bodyPr/>
                    <a:p>
                      <a:pPr indent="0">
                        <a:buNone/>
                      </a:pPr>
                      <a:r>
                        <a:rPr lang="en-US" sz="1200" b="1">
                          <a:solidFill>
                            <a:srgbClr val="000000"/>
                          </a:solidFill>
                          <a:latin typeface="Times New Roman" panose="02020603050405020304" charset="0"/>
                          <a:cs typeface="Times New Roman" panose="02020603050405020304" charset="0"/>
                        </a:rPr>
                        <a:t>读计数器1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a:solidFill>
                        <a:srgbClr val="131B0C"/>
                      </a:solidFill>
                      <a:prstDash val="solid"/>
                    </a:lnB>
                    <a:lnTlToBr>
                      <a:noFill/>
                    </a:lnTlToBr>
                    <a:lnBlToTr>
                      <a:noFill/>
                    </a:lnBlToTr>
                    <a:noFill/>
                  </a:tcPr>
                </a:tc>
              </a:tr>
              <a:tr h="287020">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1</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200" b="1">
                          <a:solidFill>
                            <a:srgbClr val="000000"/>
                          </a:solidFill>
                          <a:latin typeface="Times New Roman" panose="02020603050405020304" charset="0"/>
                          <a:cs typeface="Times New Roman" panose="02020603050405020304" charset="0"/>
                        </a:rPr>
                        <a:t>0</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cap="flat" cmpd="sng">
                      <a:solidFill>
                        <a:srgbClr val="131B0C"/>
                      </a:solidFill>
                      <a:prstDash val="solid"/>
                      <a:headEnd type="none" w="med" len="med"/>
                      <a:tailEnd type="none" w="med" len="me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c>
                  <a:txBody>
                    <a:bodyPr/>
                    <a:p>
                      <a:pPr indent="0">
                        <a:buNone/>
                      </a:pPr>
                      <a:r>
                        <a:rPr lang="en-US" sz="1200" b="1">
                          <a:solidFill>
                            <a:srgbClr val="000000"/>
                          </a:solidFill>
                          <a:latin typeface="Times New Roman" panose="02020603050405020304" charset="0"/>
                          <a:cs typeface="Times New Roman" panose="02020603050405020304" charset="0"/>
                        </a:rPr>
                        <a:t>读计数器2</a:t>
                      </a:r>
                      <a:endParaRPr lang="en-US" alt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a:solidFill>
                        <a:srgbClr val="131B0C"/>
                      </a:solidFill>
                      <a:prstDash val="soli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graphicFrame>
        <p:nvGraphicFramePr>
          <p:cNvPr id="17" name="对象 114"/>
          <p:cNvGraphicFramePr>
            <a:graphicFrameLocks noChangeAspect="1"/>
          </p:cNvGraphicFramePr>
          <p:nvPr/>
        </p:nvGraphicFramePr>
        <p:xfrm>
          <a:off x="556260" y="4275455"/>
          <a:ext cx="264795" cy="264795"/>
        </p:xfrm>
        <a:graphic>
          <a:graphicData uri="http://schemas.openxmlformats.org/presentationml/2006/ole">
            <mc:AlternateContent xmlns:mc="http://schemas.openxmlformats.org/markup-compatibility/2006">
              <mc:Choice xmlns:v="urn:schemas-microsoft-com:vml" Requires="v">
                <p:oleObj spid="_x0000_s18" name="" r:id="rId12" imgW="203200" imgH="203200" progId="Equation.KSEE3">
                  <p:embed/>
                </p:oleObj>
              </mc:Choice>
              <mc:Fallback>
                <p:oleObj name="" r:id="rId12" imgW="203200" imgH="203200" progId="Equation.KSEE3">
                  <p:embed/>
                  <p:pic>
                    <p:nvPicPr>
                      <p:cNvPr id="0" name="图片 3075"/>
                      <p:cNvPicPr/>
                      <p:nvPr/>
                    </p:nvPicPr>
                    <p:blipFill>
                      <a:blip r:embed="rId3"/>
                      <a:stretch>
                        <a:fillRect/>
                      </a:stretch>
                    </p:blipFill>
                    <p:spPr>
                      <a:xfrm>
                        <a:off x="556260" y="4275455"/>
                        <a:ext cx="264795" cy="264795"/>
                      </a:xfrm>
                      <a:prstGeom prst="rect">
                        <a:avLst/>
                      </a:prstGeom>
                      <a:noFill/>
                      <a:ln w="38100">
                        <a:noFill/>
                        <a:miter/>
                      </a:ln>
                    </p:spPr>
                  </p:pic>
                </p:oleObj>
              </mc:Fallback>
            </mc:AlternateContent>
          </a:graphicData>
        </a:graphic>
      </p:graphicFrame>
      <p:graphicFrame>
        <p:nvGraphicFramePr>
          <p:cNvPr id="19" name="对象 115"/>
          <p:cNvGraphicFramePr>
            <a:graphicFrameLocks noChangeAspect="1"/>
          </p:cNvGraphicFramePr>
          <p:nvPr/>
        </p:nvGraphicFramePr>
        <p:xfrm>
          <a:off x="1226185" y="4318635"/>
          <a:ext cx="278130" cy="220345"/>
        </p:xfrm>
        <a:graphic>
          <a:graphicData uri="http://schemas.openxmlformats.org/presentationml/2006/ole">
            <mc:AlternateContent xmlns:mc="http://schemas.openxmlformats.org/markup-compatibility/2006">
              <mc:Choice xmlns:v="urn:schemas-microsoft-com:vml" Requires="v">
                <p:oleObj spid="_x0000_s20" name="" r:id="rId13" imgW="241300" imgH="190500" progId="Equation.KSEE3">
                  <p:embed/>
                </p:oleObj>
              </mc:Choice>
              <mc:Fallback>
                <p:oleObj name="" r:id="rId13" imgW="241300" imgH="190500" progId="Equation.KSEE3">
                  <p:embed/>
                  <p:pic>
                    <p:nvPicPr>
                      <p:cNvPr id="0" name="图片 6"/>
                      <p:cNvPicPr/>
                      <p:nvPr/>
                    </p:nvPicPr>
                    <p:blipFill>
                      <a:blip r:embed="rId5"/>
                      <a:stretch>
                        <a:fillRect/>
                      </a:stretch>
                    </p:blipFill>
                    <p:spPr>
                      <a:xfrm>
                        <a:off x="1226185" y="4318635"/>
                        <a:ext cx="278130" cy="220345"/>
                      </a:xfrm>
                      <a:prstGeom prst="rect">
                        <a:avLst/>
                      </a:prstGeom>
                      <a:noFill/>
                      <a:ln w="38100">
                        <a:noFill/>
                        <a:miter/>
                      </a:ln>
                    </p:spPr>
                  </p:pic>
                </p:oleObj>
              </mc:Fallback>
            </mc:AlternateContent>
          </a:graphicData>
        </a:graphic>
      </p:graphicFrame>
      <p:graphicFrame>
        <p:nvGraphicFramePr>
          <p:cNvPr id="21" name="对象 118"/>
          <p:cNvGraphicFramePr>
            <a:graphicFrameLocks noChangeAspect="1"/>
          </p:cNvGraphicFramePr>
          <p:nvPr/>
        </p:nvGraphicFramePr>
        <p:xfrm>
          <a:off x="1846580" y="4291330"/>
          <a:ext cx="323215" cy="247015"/>
        </p:xfrm>
        <a:graphic>
          <a:graphicData uri="http://schemas.openxmlformats.org/presentationml/2006/ole">
            <mc:AlternateContent xmlns:mc="http://schemas.openxmlformats.org/markup-compatibility/2006">
              <mc:Choice xmlns:v="urn:schemas-microsoft-com:vml" Requires="v">
                <p:oleObj spid="_x0000_s22" name="" r:id="rId14" imgW="266065" imgH="203200" progId="Equation.KSEE3">
                  <p:embed/>
                </p:oleObj>
              </mc:Choice>
              <mc:Fallback>
                <p:oleObj name="" r:id="rId14" imgW="266065" imgH="203200" progId="Equation.KSEE3">
                  <p:embed/>
                  <p:pic>
                    <p:nvPicPr>
                      <p:cNvPr id="0" name="图片 7"/>
                      <p:cNvPicPr/>
                      <p:nvPr/>
                    </p:nvPicPr>
                    <p:blipFill>
                      <a:blip r:embed="rId7"/>
                      <a:stretch>
                        <a:fillRect/>
                      </a:stretch>
                    </p:blipFill>
                    <p:spPr>
                      <a:xfrm>
                        <a:off x="1846580" y="4291330"/>
                        <a:ext cx="323215" cy="247015"/>
                      </a:xfrm>
                      <a:prstGeom prst="rect">
                        <a:avLst/>
                      </a:prstGeom>
                      <a:noFill/>
                      <a:ln w="38100">
                        <a:noFill/>
                        <a:miter/>
                      </a:ln>
                    </p:spPr>
                  </p:pic>
                </p:oleObj>
              </mc:Fallback>
            </mc:AlternateContent>
          </a:graphicData>
        </a:graphic>
      </p:graphicFrame>
      <p:sp>
        <p:nvSpPr>
          <p:cNvPr id="16" name="文本占位符 1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82445"/>
            <a:ext cx="4730115" cy="4443730"/>
          </a:xfrm>
        </p:spPr>
        <p:txBody>
          <a:bodyPr/>
          <a:p>
            <a:pPr latinLnBrk="0">
              <a:lnSpc>
                <a:spcPts val="3500"/>
              </a:lnSpc>
              <a:spcBef>
                <a:spcPts val="0"/>
              </a:spcBef>
            </a:pPr>
            <a:r>
              <a:rPr lang="en-US" altLang="zh-CN" sz="1800">
                <a:solidFill>
                  <a:srgbClr val="00349E"/>
                </a:solidFill>
              </a:rPr>
              <a:t>           </a:t>
            </a:r>
            <a:r>
              <a:rPr lang="zh-CN" altLang="en-US" sz="1800">
                <a:solidFill>
                  <a:srgbClr val="00349E"/>
                </a:solidFill>
              </a:rPr>
              <a:t>(</a:t>
            </a:r>
            <a:r>
              <a:rPr lang="zh-CN" altLang="en-US" sz="1800">
                <a:solidFill>
                  <a:srgbClr val="FF0000"/>
                </a:solidFill>
              </a:rPr>
              <a:t>输入</a:t>
            </a:r>
            <a:r>
              <a:rPr lang="zh-CN" altLang="en-US" sz="1800">
                <a:solidFill>
                  <a:srgbClr val="00349E"/>
                </a:solidFill>
              </a:rPr>
              <a:t>): 用于控制计数器的减1操作。</a:t>
            </a:r>
            <a:endParaRPr lang="zh-CN" altLang="en-US" sz="1800">
              <a:solidFill>
                <a:srgbClr val="00349E"/>
              </a:solidFill>
            </a:endParaRPr>
          </a:p>
          <a:p>
            <a:pPr latinLnBrk="0">
              <a:lnSpc>
                <a:spcPts val="3500"/>
              </a:lnSpc>
              <a:spcBef>
                <a:spcPts val="0"/>
              </a:spcBef>
            </a:pPr>
            <a:r>
              <a:rPr lang="zh-CN" altLang="en-US" sz="1800">
                <a:solidFill>
                  <a:srgbClr val="00349E"/>
                </a:solidFill>
              </a:rPr>
              <a:t>                    CLK最高频率可达5MHz。</a:t>
            </a:r>
            <a:endParaRPr lang="zh-CN" altLang="en-US" sz="1800">
              <a:solidFill>
                <a:srgbClr val="00349E"/>
              </a:solidFill>
            </a:endParaRPr>
          </a:p>
          <a:p>
            <a:pPr latinLnBrk="0">
              <a:lnSpc>
                <a:spcPts val="3500"/>
              </a:lnSpc>
              <a:spcBef>
                <a:spcPts val="0"/>
              </a:spcBef>
            </a:pPr>
            <a:r>
              <a:rPr lang="zh-CN" altLang="en-US" sz="1800">
                <a:solidFill>
                  <a:srgbClr val="00349E"/>
                </a:solidFill>
              </a:rPr>
              <a:t>           (</a:t>
            </a:r>
            <a:r>
              <a:rPr lang="zh-CN" altLang="en-US" sz="1800">
                <a:solidFill>
                  <a:srgbClr val="FF0000"/>
                </a:solidFill>
              </a:rPr>
              <a:t>输入</a:t>
            </a:r>
            <a:r>
              <a:rPr lang="zh-CN" altLang="en-US" sz="1800">
                <a:solidFill>
                  <a:srgbClr val="00349E"/>
                </a:solidFill>
              </a:rPr>
              <a:t>): 门控信号，即计数器的控制信</a:t>
            </a:r>
            <a:endParaRPr lang="zh-CN" altLang="en-US" sz="1800">
              <a:solidFill>
                <a:srgbClr val="00349E"/>
              </a:solidFill>
            </a:endParaRPr>
          </a:p>
          <a:p>
            <a:pPr latinLnBrk="0">
              <a:lnSpc>
                <a:spcPts val="3500"/>
              </a:lnSpc>
              <a:spcBef>
                <a:spcPts val="0"/>
              </a:spcBef>
            </a:pPr>
            <a:r>
              <a:rPr lang="zh-CN" altLang="en-US" sz="1800">
                <a:solidFill>
                  <a:srgbClr val="00349E"/>
                </a:solidFill>
              </a:rPr>
              <a:t>                   号，用来控制计数器工作或者复</a:t>
            </a:r>
            <a:endParaRPr lang="zh-CN" altLang="en-US" sz="1800">
              <a:solidFill>
                <a:srgbClr val="00349E"/>
              </a:solidFill>
            </a:endParaRPr>
          </a:p>
          <a:p>
            <a:pPr latinLnBrk="0">
              <a:lnSpc>
                <a:spcPts val="3500"/>
              </a:lnSpc>
              <a:spcBef>
                <a:spcPts val="0"/>
              </a:spcBef>
            </a:pPr>
            <a:r>
              <a:rPr lang="zh-CN" altLang="en-US" sz="1800">
                <a:solidFill>
                  <a:srgbClr val="00349E"/>
                </a:solidFill>
              </a:rPr>
              <a:t>                   位。</a:t>
            </a:r>
            <a:endParaRPr lang="zh-CN" altLang="en-US" sz="1800">
              <a:solidFill>
                <a:srgbClr val="00349E"/>
              </a:solidFill>
            </a:endParaRPr>
          </a:p>
          <a:p>
            <a:pPr latinLnBrk="0">
              <a:lnSpc>
                <a:spcPts val="3500"/>
              </a:lnSpc>
              <a:spcBef>
                <a:spcPts val="0"/>
              </a:spcBef>
            </a:pPr>
            <a:r>
              <a:rPr lang="zh-CN" altLang="en-US" sz="1800">
                <a:solidFill>
                  <a:srgbClr val="00349E"/>
                </a:solidFill>
              </a:rPr>
              <a:t>            (</a:t>
            </a:r>
            <a:r>
              <a:rPr lang="zh-CN" altLang="en-US" sz="1800">
                <a:solidFill>
                  <a:srgbClr val="FF0000"/>
                </a:solidFill>
              </a:rPr>
              <a:t>输出</a:t>
            </a:r>
            <a:r>
              <a:rPr lang="zh-CN" altLang="en-US" sz="1800">
                <a:solidFill>
                  <a:srgbClr val="00349E"/>
                </a:solidFill>
              </a:rPr>
              <a:t>): 当相应的计数器计数值减到零</a:t>
            </a:r>
            <a:endParaRPr lang="zh-CN" altLang="en-US" sz="1800">
              <a:solidFill>
                <a:srgbClr val="00349E"/>
              </a:solidFill>
            </a:endParaRPr>
          </a:p>
          <a:p>
            <a:pPr latinLnBrk="0">
              <a:lnSpc>
                <a:spcPts val="3500"/>
              </a:lnSpc>
              <a:spcBef>
                <a:spcPts val="0"/>
              </a:spcBef>
            </a:pPr>
            <a:r>
              <a:rPr lang="zh-CN" altLang="en-US" sz="1800">
                <a:solidFill>
                  <a:srgbClr val="00349E"/>
                </a:solidFill>
              </a:rPr>
              <a:t>                    时，该端输出标志信号。在不</a:t>
            </a:r>
            <a:endParaRPr lang="zh-CN" altLang="en-US" sz="1800">
              <a:solidFill>
                <a:srgbClr val="00349E"/>
              </a:solidFill>
            </a:endParaRPr>
          </a:p>
          <a:p>
            <a:pPr latinLnBrk="0">
              <a:lnSpc>
                <a:spcPts val="3500"/>
              </a:lnSpc>
              <a:spcBef>
                <a:spcPts val="0"/>
              </a:spcBef>
            </a:pPr>
            <a:r>
              <a:rPr lang="zh-CN" altLang="en-US" sz="1800">
                <a:solidFill>
                  <a:srgbClr val="00349E"/>
                </a:solidFill>
              </a:rPr>
              <a:t>                    同的工作方式下,OUT的输出波</a:t>
            </a:r>
            <a:endParaRPr lang="zh-CN" altLang="en-US" sz="1800">
              <a:solidFill>
                <a:srgbClr val="00349E"/>
              </a:solidFill>
            </a:endParaRPr>
          </a:p>
          <a:p>
            <a:pPr latinLnBrk="0">
              <a:lnSpc>
                <a:spcPts val="3500"/>
              </a:lnSpc>
              <a:spcBef>
                <a:spcPts val="0"/>
              </a:spcBef>
            </a:pPr>
            <a:r>
              <a:rPr lang="zh-CN" altLang="en-US" sz="1800">
                <a:solidFill>
                  <a:srgbClr val="00349E"/>
                </a:solidFill>
              </a:rPr>
              <a:t>                    形各不相同。</a:t>
            </a:r>
            <a:endParaRPr lang="zh-CN" altLang="en-US" sz="18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pic>
        <p:nvPicPr>
          <p:cNvPr id="4" name="图片 22" descr="7t20"/>
          <p:cNvPicPr>
            <a:picLocks noChangeAspect="1"/>
          </p:cNvPicPr>
          <p:nvPr/>
        </p:nvPicPr>
        <p:blipFill>
          <a:blip r:embed="rId1"/>
          <a:stretch>
            <a:fillRect/>
          </a:stretch>
        </p:blipFill>
        <p:spPr>
          <a:xfrm>
            <a:off x="5553075" y="1567180"/>
            <a:ext cx="2932430" cy="4168775"/>
          </a:xfrm>
          <a:prstGeom prst="rect">
            <a:avLst/>
          </a:prstGeom>
          <a:noFill/>
          <a:ln w="9525">
            <a:noFill/>
          </a:ln>
        </p:spPr>
      </p:pic>
      <p:sp>
        <p:nvSpPr>
          <p:cNvPr id="6" name="文本框 5"/>
          <p:cNvSpPr txBox="1"/>
          <p:nvPr/>
        </p:nvSpPr>
        <p:spPr>
          <a:xfrm>
            <a:off x="5654040" y="5925185"/>
            <a:ext cx="327977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8.20  Intel 8253</a:t>
            </a:r>
            <a:r>
              <a:rPr lang="zh-CN" sz="1400" b="1">
                <a:solidFill>
                  <a:srgbClr val="00349E"/>
                </a:solidFill>
                <a:ea typeface="宋体" panose="02010600030101010101" pitchFamily="2" charset="-122"/>
              </a:rPr>
              <a:t>的外部引脚图</a:t>
            </a:r>
            <a:endParaRPr lang="zh-CN" altLang="en-US" sz="1400" b="1">
              <a:solidFill>
                <a:srgbClr val="00349E"/>
              </a:solidFill>
              <a:ea typeface="宋体" panose="02010600030101010101" pitchFamily="2" charset="-122"/>
            </a:endParaRPr>
          </a:p>
        </p:txBody>
      </p:sp>
      <p:grpSp>
        <p:nvGrpSpPr>
          <p:cNvPr id="12" name="组合 11"/>
          <p:cNvGrpSpPr/>
          <p:nvPr/>
        </p:nvGrpSpPr>
        <p:grpSpPr>
          <a:xfrm>
            <a:off x="384810" y="1989455"/>
            <a:ext cx="809625" cy="2590165"/>
            <a:chOff x="606" y="2681"/>
            <a:chExt cx="1275" cy="4079"/>
          </a:xfrm>
        </p:grpSpPr>
        <p:graphicFrame>
          <p:nvGraphicFramePr>
            <p:cNvPr id="2" name="对象 124"/>
            <p:cNvGraphicFramePr>
              <a:graphicFrameLocks noChangeAspect="1"/>
            </p:cNvGraphicFramePr>
            <p:nvPr/>
          </p:nvGraphicFramePr>
          <p:xfrm>
            <a:off x="627" y="2681"/>
            <a:ext cx="1254" cy="645"/>
          </p:xfrm>
          <a:graphic>
            <a:graphicData uri="http://schemas.openxmlformats.org/presentationml/2006/ole">
              <mc:AlternateContent xmlns:mc="http://schemas.openxmlformats.org/markup-compatibility/2006">
                <mc:Choice xmlns:v="urn:schemas-microsoft-com:vml" Requires="v">
                  <p:oleObj spid="_x0000_s3076" name="" r:id="rId2" imgW="444500" imgH="228600" progId="Equation.KSEE3">
                    <p:embed/>
                  </p:oleObj>
                </mc:Choice>
                <mc:Fallback>
                  <p:oleObj name="" r:id="rId2" imgW="444500" imgH="228600" progId="Equation.KSEE3">
                    <p:embed/>
                    <p:pic>
                      <p:nvPicPr>
                        <p:cNvPr id="0" name="图片 3075"/>
                        <p:cNvPicPr/>
                        <p:nvPr/>
                      </p:nvPicPr>
                      <p:blipFill>
                        <a:blip r:embed="rId3"/>
                        <a:stretch>
                          <a:fillRect/>
                        </a:stretch>
                      </p:blipFill>
                      <p:spPr>
                        <a:xfrm>
                          <a:off x="627" y="2681"/>
                          <a:ext cx="1254" cy="645"/>
                        </a:xfrm>
                        <a:prstGeom prst="rect">
                          <a:avLst/>
                        </a:prstGeom>
                        <a:noFill/>
                        <a:ln w="38100">
                          <a:noFill/>
                          <a:miter/>
                        </a:ln>
                      </p:spPr>
                    </p:pic>
                  </p:oleObj>
                </mc:Fallback>
              </mc:AlternateContent>
            </a:graphicData>
          </a:graphic>
        </p:graphicFrame>
        <p:graphicFrame>
          <p:nvGraphicFramePr>
            <p:cNvPr id="7" name="对象 125"/>
            <p:cNvGraphicFramePr>
              <a:graphicFrameLocks noChangeAspect="1"/>
            </p:cNvGraphicFramePr>
            <p:nvPr/>
          </p:nvGraphicFramePr>
          <p:xfrm>
            <a:off x="606" y="4111"/>
            <a:ext cx="1255" cy="538"/>
          </p:xfrm>
          <a:graphic>
            <a:graphicData uri="http://schemas.openxmlformats.org/presentationml/2006/ole">
              <mc:AlternateContent xmlns:mc="http://schemas.openxmlformats.org/markup-compatibility/2006">
                <mc:Choice xmlns:v="urn:schemas-microsoft-com:vml" Requires="v">
                  <p:oleObj spid="_x0000_s8" name="" r:id="rId4" imgW="533400" imgH="228600" progId="Equation.KSEE3">
                    <p:embed/>
                  </p:oleObj>
                </mc:Choice>
                <mc:Fallback>
                  <p:oleObj name="" r:id="rId4" imgW="533400" imgH="228600" progId="Equation.KSEE3">
                    <p:embed/>
                    <p:pic>
                      <p:nvPicPr>
                        <p:cNvPr id="0" name="图片 6"/>
                        <p:cNvPicPr/>
                        <p:nvPr/>
                      </p:nvPicPr>
                      <p:blipFill>
                        <a:blip r:embed="rId5"/>
                        <a:stretch>
                          <a:fillRect/>
                        </a:stretch>
                      </p:blipFill>
                      <p:spPr>
                        <a:xfrm>
                          <a:off x="606" y="4111"/>
                          <a:ext cx="1255" cy="538"/>
                        </a:xfrm>
                        <a:prstGeom prst="rect">
                          <a:avLst/>
                        </a:prstGeom>
                        <a:noFill/>
                        <a:ln w="38100">
                          <a:noFill/>
                          <a:miter/>
                        </a:ln>
                      </p:spPr>
                    </p:pic>
                  </p:oleObj>
                </mc:Fallback>
              </mc:AlternateContent>
            </a:graphicData>
          </a:graphic>
        </p:graphicFrame>
        <p:graphicFrame>
          <p:nvGraphicFramePr>
            <p:cNvPr id="9" name="对象 126"/>
            <p:cNvGraphicFramePr>
              <a:graphicFrameLocks noChangeAspect="1"/>
            </p:cNvGraphicFramePr>
            <p:nvPr/>
          </p:nvGraphicFramePr>
          <p:xfrm>
            <a:off x="777" y="6186"/>
            <a:ext cx="1084" cy="574"/>
          </p:xfrm>
          <a:graphic>
            <a:graphicData uri="http://schemas.openxmlformats.org/presentationml/2006/ole">
              <mc:AlternateContent xmlns:mc="http://schemas.openxmlformats.org/markup-compatibility/2006">
                <mc:Choice xmlns:v="urn:schemas-microsoft-com:vml" Requires="v">
                  <p:oleObj spid="_x0000_s10" name="" r:id="rId6" imgW="431800" imgH="228600" progId="Equation.KSEE3">
                    <p:embed/>
                  </p:oleObj>
                </mc:Choice>
                <mc:Fallback>
                  <p:oleObj name="" r:id="rId6" imgW="431800" imgH="228600" progId="Equation.KSEE3">
                    <p:embed/>
                    <p:pic>
                      <p:nvPicPr>
                        <p:cNvPr id="0" name="图片 7"/>
                        <p:cNvPicPr/>
                        <p:nvPr/>
                      </p:nvPicPr>
                      <p:blipFill>
                        <a:blip r:embed="rId7"/>
                        <a:stretch>
                          <a:fillRect/>
                        </a:stretch>
                      </p:blipFill>
                      <p:spPr>
                        <a:xfrm>
                          <a:off x="777" y="6186"/>
                          <a:ext cx="1084" cy="574"/>
                        </a:xfrm>
                        <a:prstGeom prst="rect">
                          <a:avLst/>
                        </a:prstGeom>
                        <a:noFill/>
                        <a:ln w="38100">
                          <a:noFill/>
                          <a:miter/>
                        </a:ln>
                      </p:spPr>
                    </p:pic>
                  </p:oleObj>
                </mc:Fallback>
              </mc:AlternateContent>
            </a:graphicData>
          </a:graphic>
        </p:graphicFrame>
      </p:grpSp>
      <p:sp>
        <p:nvSpPr>
          <p:cNvPr id="11" name="文本占位符 10"/>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98450" y="287338"/>
            <a:ext cx="6172200" cy="563562"/>
          </a:xfrm>
        </p:spPr>
        <p:txBody>
          <a:bodyPr/>
          <a:p>
            <a:endParaRPr lang="zh-CN" altLang="en-US"/>
          </a:p>
        </p:txBody>
      </p:sp>
      <p:sp>
        <p:nvSpPr>
          <p:cNvPr id="4" name="矩形 3"/>
          <p:cNvSpPr/>
          <p:nvPr/>
        </p:nvSpPr>
        <p:spPr>
          <a:xfrm>
            <a:off x="298450" y="1791335"/>
            <a:ext cx="8335010" cy="4257040"/>
          </a:xfrm>
          <a:prstGeom prst="rect">
            <a:avLst/>
          </a:prstGeom>
        </p:spPr>
        <p:txBody>
          <a:bodyPr vert="horz" wrap="square" rtlCol="0">
            <a:normAutofit/>
          </a:bodyPr>
          <a:p>
            <a:pPr lvl="0" algn="l" eaLnBrk="1" latinLnBrk="0" hangingPunct="1">
              <a:lnSpc>
                <a:spcPts val="4000"/>
              </a:lnSpc>
              <a:spcBef>
                <a:spcPct val="20000"/>
              </a:spcBef>
              <a:buClr>
                <a:schemeClr val="hlink"/>
              </a:buClr>
              <a:buFont typeface="Wingdings" panose="05000000000000000000" pitchFamily="2" charset="2"/>
              <a:buNone/>
            </a:pPr>
            <a:r>
              <a:rPr lang="en-US" altLang="zh-CN"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      </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并行接口中包括</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状态</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信息、</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控制</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信息和</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数据</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信息，这些信息分别存放在</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状态寄存器</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控制寄存器</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和</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数据缓冲寄存器</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中。</a:t>
            </a:r>
            <a:endPar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ct val="20000"/>
              </a:spcBef>
              <a:buClr>
                <a:schemeClr val="hlink"/>
              </a:buClr>
              <a:buFont typeface="Wingdings" panose="05000000000000000000" pitchFamily="2" charset="2"/>
              <a:buNone/>
            </a:pP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1) 状态寄存器：用来存放外设的信息，CPU通过访问这个寄存器来了解某</a:t>
            </a:r>
            <a:endPar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ct val="20000"/>
              </a:spcBef>
              <a:buClr>
                <a:schemeClr val="hlink"/>
              </a:buClr>
              <a:buFont typeface="Wingdings" panose="05000000000000000000" pitchFamily="2" charset="2"/>
              <a:buNone/>
            </a:pP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                            个外设的状态。</a:t>
            </a:r>
            <a:endPar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ct val="20000"/>
              </a:spcBef>
              <a:buClr>
                <a:schemeClr val="hlink"/>
              </a:buClr>
              <a:buFont typeface="Wingdings" panose="05000000000000000000" pitchFamily="2" charset="2"/>
              <a:buNone/>
            </a:pP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2) 控制寄存器：CPU对外设的</a:t>
            </a:r>
            <a:r>
              <a:rPr lang="zh-CN" altLang="en-US" sz="2000">
                <a:solidFill>
                  <a:srgbClr val="FF0000"/>
                </a:solidFill>
                <a:latin typeface="Times New Roman" panose="02020603050405020304" charset="0"/>
                <a:ea typeface="微软雅黑" panose="020B0503020204020204" pitchFamily="34" charset="-122"/>
                <a:cs typeface="Times New Roman" panose="02020603050405020304" charset="0"/>
                <a:sym typeface="+mn-ea"/>
              </a:rPr>
              <a:t>操作</a:t>
            </a: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命令都寄存在控制寄存器中。</a:t>
            </a:r>
            <a:endPar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ct val="20000"/>
              </a:spcBef>
              <a:buClr>
                <a:schemeClr val="hlink"/>
              </a:buClr>
              <a:buFont typeface="Wingdings" panose="05000000000000000000" pitchFamily="2" charset="2"/>
              <a:buNone/>
            </a:pP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3) 数据缓冲寄存器：缓冲器是用来暂存数据的。这是因为外设与CPU交换</a:t>
            </a:r>
            <a:endPar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eaLnBrk="1" latinLnBrk="0" hangingPunct="1">
              <a:lnSpc>
                <a:spcPts val="4000"/>
              </a:lnSpc>
              <a:spcBef>
                <a:spcPct val="20000"/>
              </a:spcBef>
              <a:buClr>
                <a:schemeClr val="hlink"/>
              </a:buClr>
              <a:buFont typeface="Wingdings" panose="05000000000000000000" pitchFamily="2" charset="2"/>
              <a:buNone/>
            </a:pPr>
            <a:r>
              <a:rPr lang="zh-CN" altLang="en-US" sz="2000">
                <a:solidFill>
                  <a:srgbClr val="00349E"/>
                </a:solidFill>
                <a:latin typeface="Times New Roman" panose="02020603050405020304" charset="0"/>
                <a:ea typeface="微软雅黑" panose="020B0503020204020204" pitchFamily="34" charset="-122"/>
                <a:cs typeface="Times New Roman" panose="02020603050405020304" charset="0"/>
                <a:sym typeface="+mn-ea"/>
              </a:rPr>
              <a:t>                            数据时，CPU的速度远远高于外设的速度。</a:t>
            </a:r>
            <a:r>
              <a:rPr sz="2000" kern="0">
                <a:solidFill>
                  <a:srgbClr val="00349E"/>
                </a:solidFill>
                <a:latin typeface="微软雅黑" panose="020B0503020204020204" pitchFamily="34" charset="-122"/>
                <a:ea typeface="微软雅黑" panose="020B0503020204020204" pitchFamily="34" charset="-122"/>
                <a:sym typeface="+mn-ea"/>
              </a:rPr>
              <a:t>   </a:t>
            </a:r>
            <a:endParaRPr lang="zh-CN" sz="2000" kern="0">
              <a:latin typeface="微软雅黑" panose="020B0503020204020204" pitchFamily="34" charset="-122"/>
              <a:ea typeface="微软雅黑" panose="020B0503020204020204" pitchFamily="34" charset="-122"/>
              <a:sym typeface="+mn-ea"/>
            </a:endParaRPr>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91920"/>
            <a:ext cx="8477250" cy="1647825"/>
          </a:xfrm>
        </p:spPr>
        <p:txBody>
          <a:bodyPr/>
          <a:p>
            <a:pPr marL="0" lvl="1" indent="0" latinLnBrk="0">
              <a:lnSpc>
                <a:spcPts val="4000"/>
              </a:lnSpc>
              <a:spcBef>
                <a:spcPts val="0"/>
              </a:spcBef>
              <a:buClr>
                <a:srgbClr val="00349E"/>
              </a:buClr>
              <a:buFont typeface="Wingdings" panose="05000000000000000000" charset="0"/>
              <a:buNone/>
            </a:pPr>
            <a:r>
              <a:rPr lang="zh-CN" altLang="en-US" sz="2000">
                <a:solidFill>
                  <a:srgbClr val="00349E"/>
                </a:solidFill>
              </a:rPr>
              <a:t>8.2.2  8253的方式控制字和读/写操作</a:t>
            </a:r>
            <a:endParaRPr lang="zh-CN" altLang="en-US" sz="2000">
              <a:solidFill>
                <a:srgbClr val="00349E"/>
              </a:solidFill>
            </a:endParaRPr>
          </a:p>
          <a:p>
            <a:pPr marL="0" lvl="1" indent="0" latinLnBrk="0">
              <a:lnSpc>
                <a:spcPts val="4000"/>
              </a:lnSpc>
              <a:spcBef>
                <a:spcPts val="0"/>
              </a:spcBef>
              <a:buClr>
                <a:srgbClr val="00349E"/>
              </a:buClr>
              <a:buFont typeface="Wingdings" panose="05000000000000000000" charset="0"/>
              <a:buNone/>
            </a:pPr>
            <a:r>
              <a:rPr lang="zh-CN" altLang="en-US" sz="2000">
                <a:solidFill>
                  <a:srgbClr val="00349E"/>
                </a:solidFill>
              </a:rPr>
              <a:t>1. 方式控制字：用来决定计数器的工作方式、计数形式及输出方式等。</a:t>
            </a:r>
            <a:endParaRPr lang="zh-CN" altLang="en-US" sz="2000">
              <a:solidFill>
                <a:srgbClr val="00349E"/>
              </a:solidFill>
            </a:endParaRPr>
          </a:p>
          <a:p>
            <a:pPr marL="0" lvl="1" indent="0" latinLnBrk="0">
              <a:lnSpc>
                <a:spcPts val="4000"/>
              </a:lnSpc>
              <a:spcBef>
                <a:spcPts val="0"/>
              </a:spcBef>
              <a:buClr>
                <a:srgbClr val="00349E"/>
              </a:buClr>
              <a:buFont typeface="Wingdings" panose="05000000000000000000" charset="0"/>
              <a:buNone/>
            </a:pPr>
            <a:r>
              <a:rPr lang="zh-CN" altLang="en-US" sz="2000">
                <a:solidFill>
                  <a:srgbClr val="00349E"/>
                </a:solidFill>
              </a:rPr>
              <a:t>                        其格式如图8.21所示。</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框 13"/>
          <p:cNvSpPr txBox="1"/>
          <p:nvPr/>
        </p:nvSpPr>
        <p:spPr>
          <a:xfrm>
            <a:off x="2999740" y="6294755"/>
            <a:ext cx="3074670" cy="306705"/>
          </a:xfrm>
          <a:prstGeom prst="rect">
            <a:avLst/>
          </a:prstGeom>
          <a:noFill/>
        </p:spPr>
        <p:txBody>
          <a:bodyPr wrap="square" rtlCol="0">
            <a:spAutoFit/>
          </a:bodyPr>
          <a:p>
            <a:pPr algn="ctr"/>
            <a:r>
              <a:rPr sz="1400" b="1"/>
              <a:t>图8.21  8253的方式控制字格式</a:t>
            </a:r>
            <a:endParaRPr sz="1400" b="1"/>
          </a:p>
        </p:txBody>
      </p:sp>
      <p:pic>
        <p:nvPicPr>
          <p:cNvPr id="2" name="图片 24" descr="7t21"/>
          <p:cNvPicPr>
            <a:picLocks noChangeAspect="1"/>
          </p:cNvPicPr>
          <p:nvPr/>
        </p:nvPicPr>
        <p:blipFill>
          <a:blip r:embed="rId1"/>
          <a:stretch>
            <a:fillRect/>
          </a:stretch>
        </p:blipFill>
        <p:spPr>
          <a:xfrm>
            <a:off x="1077595" y="3039745"/>
            <a:ext cx="6918960" cy="3076575"/>
          </a:xfrm>
          <a:prstGeom prst="rect">
            <a:avLst/>
          </a:prstGeom>
          <a:noFill/>
          <a:ln w="9525">
            <a:noFill/>
          </a:ln>
        </p:spPr>
      </p:pic>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18920"/>
            <a:ext cx="8477250" cy="4086860"/>
          </a:xfrm>
        </p:spPr>
        <p:txBody>
          <a:bodyPr/>
          <a:p>
            <a:pPr algn="l" latinLnBrk="0">
              <a:lnSpc>
                <a:spcPts val="4000"/>
              </a:lnSpc>
              <a:spcBef>
                <a:spcPts val="0"/>
              </a:spcBef>
              <a:buClr>
                <a:srgbClr val="00349E"/>
              </a:buClr>
              <a:buFont typeface="Wingdings" panose="05000000000000000000" charset="0"/>
            </a:pPr>
            <a:r>
              <a:rPr sz="2000"/>
              <a:t>2. 8253的读/写操作及编程</a:t>
            </a:r>
            <a:endParaRPr sz="2000"/>
          </a:p>
          <a:p>
            <a:pPr algn="l" latinLnBrk="0">
              <a:lnSpc>
                <a:spcPts val="4000"/>
              </a:lnSpc>
              <a:spcBef>
                <a:spcPts val="0"/>
              </a:spcBef>
              <a:buClr>
                <a:srgbClr val="00349E"/>
              </a:buClr>
              <a:buFont typeface="Wingdings" panose="05000000000000000000" charset="0"/>
            </a:pPr>
            <a:r>
              <a:rPr sz="2000"/>
              <a:t>1) 写操作</a:t>
            </a:r>
            <a:endParaRPr sz="2000"/>
          </a:p>
          <a:p>
            <a:pPr algn="l" latinLnBrk="0">
              <a:lnSpc>
                <a:spcPts val="4000"/>
              </a:lnSpc>
              <a:spcBef>
                <a:spcPts val="0"/>
              </a:spcBef>
              <a:buClr>
                <a:srgbClr val="00349E"/>
              </a:buClr>
              <a:buFont typeface="Wingdings" panose="05000000000000000000" charset="0"/>
            </a:pPr>
            <a:r>
              <a:rPr sz="2000"/>
              <a:t>      8253有3个计数器通道，需逐个对各计数器分别进行初始化。当方式控制字中D</a:t>
            </a:r>
            <a:r>
              <a:rPr sz="2000" baseline="-25000"/>
              <a:t>0</a:t>
            </a:r>
            <a:r>
              <a:rPr sz="2000"/>
              <a:t>=0时，采用二进制计数，初值可在0000H～FFFFH之间选择; 而当方式控制字中D</a:t>
            </a:r>
            <a:r>
              <a:rPr sz="2000" baseline="-25000"/>
              <a:t>0</a:t>
            </a:r>
            <a:r>
              <a:rPr sz="2000"/>
              <a:t>=1时，采用十进制计数，初值可在0000～9999之间选择。由于8253中计数器采用减1计数方式工作，因此</a:t>
            </a:r>
            <a:r>
              <a:rPr sz="2000">
                <a:solidFill>
                  <a:srgbClr val="FF0000"/>
                </a:solidFill>
              </a:rPr>
              <a:t>计数初值为0时，对应着最大计数值，即二进制数时为65536，十进制数时为10000</a:t>
            </a:r>
            <a:r>
              <a:rPr sz="2000"/>
              <a:t>。</a:t>
            </a:r>
            <a:endParaRPr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770755"/>
          </a:xfrm>
        </p:spPr>
        <p:txBody>
          <a:bodyPr/>
          <a:p>
            <a:pPr latinLnBrk="0">
              <a:lnSpc>
                <a:spcPts val="4000"/>
              </a:lnSpc>
              <a:spcBef>
                <a:spcPts val="0"/>
              </a:spcBef>
            </a:pPr>
            <a:r>
              <a:rPr sz="2000"/>
              <a:t>例8.4  利用8253的计数器通道2产生频率为10000Hz的方波。设计数时钟</a:t>
            </a:r>
            <a:endParaRPr sz="2000"/>
          </a:p>
          <a:p>
            <a:pPr latinLnBrk="0">
              <a:lnSpc>
                <a:spcPts val="4000"/>
              </a:lnSpc>
              <a:spcBef>
                <a:spcPts val="0"/>
              </a:spcBef>
            </a:pPr>
            <a:r>
              <a:rPr sz="2000"/>
              <a:t>           脉冲的频率f=10000Hz。其初始化程序如下: </a:t>
            </a:r>
            <a:endParaRPr sz="2000"/>
          </a:p>
          <a:p>
            <a:pPr marL="720090" latinLnBrk="0">
              <a:lnSpc>
                <a:spcPts val="4000"/>
              </a:lnSpc>
              <a:spcBef>
                <a:spcPts val="0"/>
              </a:spcBef>
            </a:pPr>
            <a:r>
              <a:rPr sz="2000">
                <a:latin typeface="Times New Roman" panose="02020603050405020304" charset="0"/>
                <a:cs typeface="Times New Roman" panose="02020603050405020304" charset="0"/>
              </a:rPr>
              <a:t>MOV   AL,10110110B           </a:t>
            </a:r>
            <a:r>
              <a:rPr sz="2000">
                <a:solidFill>
                  <a:srgbClr val="131B0C"/>
                </a:solidFill>
                <a:latin typeface="Times New Roman" panose="02020603050405020304" charset="0"/>
                <a:cs typeface="Times New Roman" panose="02020603050405020304" charset="0"/>
              </a:rPr>
              <a:t>; 方式3，通道2，二进制，先低后高</a:t>
            </a:r>
            <a:endParaRPr sz="2000">
              <a:solidFill>
                <a:srgbClr val="131B0C"/>
              </a:solidFill>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OUT   COTR, AL                 </a:t>
            </a:r>
            <a:r>
              <a:rPr sz="2000">
                <a:solidFill>
                  <a:srgbClr val="131B0C"/>
                </a:solidFill>
                <a:latin typeface="Times New Roman" panose="02020603050405020304" charset="0"/>
                <a:cs typeface="Times New Roman" panose="02020603050405020304" charset="0"/>
              </a:rPr>
              <a:t>  ; 写入控制寄存器</a:t>
            </a:r>
            <a:endParaRPr sz="2000">
              <a:solidFill>
                <a:srgbClr val="131B0C"/>
              </a:solidFill>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MOV   AX,  4A7H                 </a:t>
            </a:r>
            <a:r>
              <a:rPr sz="2000">
                <a:solidFill>
                  <a:srgbClr val="131B0C"/>
                </a:solidFill>
                <a:latin typeface="Times New Roman" panose="02020603050405020304" charset="0"/>
                <a:cs typeface="Times New Roman" panose="02020603050405020304" charset="0"/>
              </a:rPr>
              <a:t> ; 产生10000Hz所需的计数初值=f/1000</a:t>
            </a:r>
            <a:endParaRPr sz="2000">
              <a:solidFill>
                <a:srgbClr val="131B0C"/>
              </a:solidFill>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OUT   CTN2,  AL                  </a:t>
            </a:r>
            <a:r>
              <a:rPr sz="2000">
                <a:solidFill>
                  <a:srgbClr val="131B0C"/>
                </a:solidFill>
                <a:latin typeface="Times New Roman" panose="02020603050405020304" charset="0"/>
                <a:cs typeface="Times New Roman" panose="02020603050405020304" charset="0"/>
              </a:rPr>
              <a:t>  ; 先写计数初值低字节</a:t>
            </a:r>
            <a:endParaRPr sz="2000">
              <a:solidFill>
                <a:srgbClr val="131B0C"/>
              </a:solidFill>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MOV   AL,  AH</a:t>
            </a:r>
            <a:endParaRPr sz="2000">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OUT   CTN2, AL                   </a:t>
            </a:r>
            <a:r>
              <a:rPr sz="2000">
                <a:solidFill>
                  <a:srgbClr val="131B0C"/>
                </a:solidFill>
                <a:latin typeface="Times New Roman" panose="02020603050405020304" charset="0"/>
                <a:cs typeface="Times New Roman" panose="02020603050405020304" charset="0"/>
              </a:rPr>
              <a:t> ; 再写计数初值高字节</a:t>
            </a:r>
            <a:endParaRPr sz="2000">
              <a:solidFill>
                <a:srgbClr val="131B0C"/>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7815" y="1704975"/>
            <a:ext cx="8370570" cy="4375785"/>
          </a:xfrm>
          <a:prstGeom prst="rect">
            <a:avLst/>
          </a:prstGeom>
        </p:spPr>
        <p:txBody>
          <a:bodyPr vert="horz" wrap="square" rtlCol="0">
            <a:normAutofit/>
          </a:bodyPr>
          <a:p>
            <a:pPr marL="0" lvl="0" indent="0" algn="l">
              <a:lnSpc>
                <a:spcPts val="4000"/>
              </a:lnSpc>
              <a:spcBef>
                <a:spcPts val="0"/>
              </a:spcBef>
              <a:buClr>
                <a:srgbClr val="00349E"/>
              </a:buClr>
              <a:buNone/>
            </a:pPr>
            <a:r>
              <a:rPr lang="zh-CN" altLang="en-US" sz="2000" kern="0">
                <a:solidFill>
                  <a:srgbClr val="00349E"/>
                </a:solidFill>
                <a:latin typeface="微软雅黑" panose="020B0503020204020204" pitchFamily="34" charset="-122"/>
                <a:ea typeface="微软雅黑" panose="020B0503020204020204" pitchFamily="34" charset="-122"/>
                <a:sym typeface="+mn-ea"/>
              </a:rPr>
              <a:t>例8.5 若选择通道0，工作在方式1，计数初值为2350H，按十进制计数，</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a:lnSpc>
                <a:spcPts val="4000"/>
              </a:lnSpc>
              <a:spcBef>
                <a:spcPts val="0"/>
              </a:spcBef>
              <a:buClr>
                <a:srgbClr val="00349E"/>
              </a:buClr>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并设8253的端口地址为40H～43H，则初始化程序段如下: </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720090" lvl="0" indent="0" algn="l" eaLnBrk="1" latinLnBrk="0" hangingPunct="1">
              <a:lnSpc>
                <a:spcPts val="4000"/>
              </a:lnSpc>
              <a:spcBef>
                <a:spcPts val="0"/>
              </a:spcBef>
              <a:buClr>
                <a:srgbClr val="00349E"/>
              </a:buClr>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MOV   AL,33H               ;</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 计数器0，方式1，十进制，先低后高</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indent="0" algn="l" eaLnBrk="1" latinLnBrk="0" hangingPunct="1">
              <a:lnSpc>
                <a:spcPts val="4000"/>
              </a:lnSpc>
              <a:spcBef>
                <a:spcPts val="0"/>
              </a:spcBef>
              <a:buClr>
                <a:srgbClr val="00349E"/>
              </a:buClr>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OUT   43H,AL               ; </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写入控制寄存器</a:t>
            </a:r>
            <a:endPar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endParaRPr>
          </a:p>
          <a:p>
            <a:pPr marL="720090" lvl="0" indent="0" algn="l" eaLnBrk="1" latinLnBrk="0" hangingPunct="1">
              <a:lnSpc>
                <a:spcPts val="4000"/>
              </a:lnSpc>
              <a:spcBef>
                <a:spcPts val="0"/>
              </a:spcBef>
              <a:buClr>
                <a:srgbClr val="00349E"/>
              </a:buClr>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MOV   AL,50H               ; </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计数初值低字节</a:t>
            </a:r>
            <a:endPar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endParaRPr>
          </a:p>
          <a:p>
            <a:pPr marL="720090" lvl="0" indent="0" algn="l" eaLnBrk="1" latinLnBrk="0" hangingPunct="1">
              <a:lnSpc>
                <a:spcPts val="4000"/>
              </a:lnSpc>
              <a:spcBef>
                <a:spcPts val="0"/>
              </a:spcBef>
              <a:buClr>
                <a:srgbClr val="00349E"/>
              </a:buClr>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OUT   40H,AL               ; </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写入计数器0</a:t>
            </a:r>
            <a:endPar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marL="720090" lvl="0" indent="0" algn="l" eaLnBrk="1" latinLnBrk="0" hangingPunct="1">
              <a:lnSpc>
                <a:spcPts val="4000"/>
              </a:lnSpc>
              <a:spcBef>
                <a:spcPts val="0"/>
              </a:spcBef>
              <a:buClr>
                <a:srgbClr val="00349E"/>
              </a:buClr>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MOV   AL,23H               ; </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计数初值高字节</a:t>
            </a:r>
            <a:endPar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endParaRPr>
          </a:p>
          <a:p>
            <a:pPr marL="720090" lvl="0" indent="0" algn="l" eaLnBrk="1" latinLnBrk="0" hangingPunct="1">
              <a:lnSpc>
                <a:spcPts val="4000"/>
              </a:lnSpc>
              <a:spcBef>
                <a:spcPts val="0"/>
              </a:spcBef>
              <a:buClr>
                <a:srgbClr val="00349E"/>
              </a:buClr>
              <a:buNone/>
            </a:pP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OUT   40H,AL               ; </a:t>
            </a:r>
            <a:r>
              <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rPr>
              <a:t>写入计数器0</a:t>
            </a:r>
            <a:endParaRPr lang="zh-CN" altLang="en-US" sz="2000" kern="0">
              <a:solidFill>
                <a:srgbClr val="131B0C"/>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410210" y="1543685"/>
            <a:ext cx="8234680" cy="5112385"/>
          </a:xfrm>
          <a:prstGeom prst="rect">
            <a:avLst/>
          </a:prstGeom>
        </p:spPr>
        <p:txBody>
          <a:bodyPr vert="horz" wrap="square" rtlCol="0">
            <a:normAutofit/>
          </a:bodyPr>
          <a:p>
            <a:pPr marL="0" lvl="0" indent="0" algn="l" eaLnBrk="1" latinLnBrk="0" hangingPunct="1">
              <a:lnSpc>
                <a:spcPts val="3500"/>
              </a:lnSpc>
              <a:spcBef>
                <a:spcPts val="0"/>
              </a:spcBef>
              <a:buClr>
                <a:srgbClr val="00349E"/>
              </a:buClr>
              <a:buFont typeface="Wingdings" panose="05000000000000000000" charset="0"/>
              <a:buNone/>
            </a:pPr>
            <a:r>
              <a:rPr lang="en-US" altLang="zh-CN" sz="2000" kern="0">
                <a:solidFill>
                  <a:srgbClr val="00349E"/>
                </a:solidFill>
                <a:latin typeface="微软雅黑" panose="020B0503020204020204" pitchFamily="34" charset="-122"/>
                <a:ea typeface="微软雅黑" panose="020B0503020204020204" pitchFamily="34" charset="-122"/>
                <a:sym typeface="+mn-ea"/>
              </a:rPr>
              <a:t>2) 读操作</a:t>
            </a:r>
            <a:endParaRPr lang="en-US" altLang="zh-CN"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读取计数器当前值有两种方法：</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第一种方法：利用门控GATE信号为低电平或关闭CLK脉冲，使计数操</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作暂停，以读出确定的计数值。CPU首先向8253的控</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制寄存器中送入一个方式控制字，选择要读取的计数器</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并设定读/写方式。</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第二种方法：在计数过程中读出计数器值，而不影响计数器的工作。</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CPU首先向8253的控制寄存器写入一个特定的方式控制</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字(</a:t>
            </a:r>
            <a:r>
              <a:rPr lang="zh-CN" altLang="en-US" sz="2000" kern="0">
                <a:solidFill>
                  <a:srgbClr val="FF0000"/>
                </a:solidFill>
                <a:latin typeface="微软雅黑" panose="020B0503020204020204" pitchFamily="34" charset="-122"/>
                <a:ea typeface="微软雅黑" panose="020B0503020204020204" pitchFamily="34" charset="-122"/>
                <a:sym typeface="+mn-ea"/>
              </a:rPr>
              <a:t>SC</a:t>
            </a:r>
            <a:r>
              <a:rPr lang="zh-CN" altLang="en-US" sz="2000" kern="0" baseline="-25000">
                <a:solidFill>
                  <a:srgbClr val="FF0000"/>
                </a:solidFill>
                <a:latin typeface="微软雅黑" panose="020B0503020204020204" pitchFamily="34" charset="-122"/>
                <a:ea typeface="微软雅黑" panose="020B0503020204020204" pitchFamily="34" charset="-122"/>
                <a:sym typeface="+mn-ea"/>
              </a:rPr>
              <a:t>1</a:t>
            </a:r>
            <a:r>
              <a:rPr lang="zh-CN" altLang="en-US" sz="2000" kern="0">
                <a:solidFill>
                  <a:srgbClr val="FF0000"/>
                </a:solidFill>
                <a:latin typeface="微软雅黑" panose="020B0503020204020204" pitchFamily="34" charset="-122"/>
                <a:ea typeface="微软雅黑" panose="020B0503020204020204" pitchFamily="34" charset="-122"/>
                <a:sym typeface="+mn-ea"/>
              </a:rPr>
              <a:t>SC</a:t>
            </a:r>
            <a:r>
              <a:rPr lang="zh-CN" altLang="en-US" sz="2000" kern="0" baseline="-25000">
                <a:solidFill>
                  <a:srgbClr val="FF0000"/>
                </a:solidFill>
                <a:latin typeface="微软雅黑" panose="020B0503020204020204" pitchFamily="34" charset="-122"/>
                <a:ea typeface="微软雅黑" panose="020B0503020204020204" pitchFamily="34" charset="-122"/>
                <a:sym typeface="+mn-ea"/>
              </a:rPr>
              <a:t>0</a:t>
            </a:r>
            <a:r>
              <a:rPr lang="zh-CN" altLang="en-US" sz="2000" kern="0">
                <a:solidFill>
                  <a:srgbClr val="FF0000"/>
                </a:solidFill>
                <a:latin typeface="微软雅黑" panose="020B0503020204020204" pitchFamily="34" charset="-122"/>
                <a:ea typeface="微软雅黑" panose="020B0503020204020204" pitchFamily="34" charset="-122"/>
                <a:sym typeface="+mn-ea"/>
              </a:rPr>
              <a:t>00××××</a:t>
            </a:r>
            <a:r>
              <a:rPr lang="zh-CN" altLang="en-US" sz="2000" kern="0">
                <a:solidFill>
                  <a:srgbClr val="00349E"/>
                </a:solidFill>
                <a:latin typeface="微软雅黑" panose="020B0503020204020204" pitchFamily="34" charset="-122"/>
                <a:ea typeface="微软雅黑" panose="020B0503020204020204" pitchFamily="34" charset="-122"/>
                <a:sym typeface="+mn-ea"/>
              </a:rPr>
              <a:t>)，即</a:t>
            </a:r>
            <a:r>
              <a:rPr lang="zh-CN" altLang="en-US" sz="2000" kern="0">
                <a:solidFill>
                  <a:srgbClr val="FF0000"/>
                </a:solidFill>
                <a:latin typeface="微软雅黑" panose="020B0503020204020204" pitchFamily="34" charset="-122"/>
                <a:ea typeface="微软雅黑" panose="020B0503020204020204" pitchFamily="34" charset="-122"/>
                <a:sym typeface="+mn-ea"/>
              </a:rPr>
              <a:t>锁存读命令</a:t>
            </a:r>
            <a:r>
              <a:rPr lang="zh-CN" altLang="en-US" sz="2000" kern="0">
                <a:solidFill>
                  <a:srgbClr val="00349E"/>
                </a:solidFill>
                <a:latin typeface="微软雅黑" panose="020B0503020204020204" pitchFamily="34" charset="-122"/>
                <a:ea typeface="微软雅黑" panose="020B0503020204020204" pitchFamily="34" charset="-122"/>
                <a:sym typeface="+mn-ea"/>
              </a:rPr>
              <a:t>，将所选中的计数</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器当前计数值锁存到计数锁存器中。这种读取计数值的</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3500"/>
              </a:lnSpc>
              <a:spcBef>
                <a:spcPts val="0"/>
              </a:spcBef>
              <a:buClr>
                <a:srgbClr val="00349E"/>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方法称为锁存读，又叫做“</a:t>
            </a:r>
            <a:r>
              <a:rPr lang="zh-CN" altLang="en-US" sz="2000" kern="0">
                <a:solidFill>
                  <a:srgbClr val="FF0000"/>
                </a:solidFill>
                <a:latin typeface="微软雅黑" panose="020B0503020204020204" pitchFamily="34" charset="-122"/>
                <a:ea typeface="微软雅黑" panose="020B0503020204020204" pitchFamily="34" charset="-122"/>
                <a:sym typeface="+mn-ea"/>
              </a:rPr>
              <a:t>飞读</a:t>
            </a:r>
            <a:r>
              <a:rPr lang="zh-CN" altLang="en-US" sz="2000" kern="0">
                <a:solidFill>
                  <a:srgbClr val="00349E"/>
                </a:solidFill>
                <a:latin typeface="微软雅黑" panose="020B0503020204020204" pitchFamily="34" charset="-122"/>
                <a:ea typeface="微软雅黑" panose="020B0503020204020204" pitchFamily="34" charset="-122"/>
                <a:sym typeface="+mn-ea"/>
              </a:rPr>
              <a:t>”。</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852930"/>
            <a:ext cx="8229600" cy="3898265"/>
          </a:xfrm>
        </p:spPr>
        <p:txBody>
          <a:bodyPr/>
          <a:p>
            <a:pPr latinLnBrk="0">
              <a:lnSpc>
                <a:spcPts val="4000"/>
              </a:lnSpc>
              <a:buClr>
                <a:srgbClr val="00349E"/>
              </a:buClr>
              <a:buFont typeface="Wingdings" panose="05000000000000000000" charset="0"/>
            </a:pPr>
            <a:r>
              <a:rPr sz="2000"/>
              <a:t>例如，采用锁存读的方法，读取通道1的16位计数值，其程序段如下: </a:t>
            </a:r>
            <a:endParaRPr sz="2000"/>
          </a:p>
          <a:p>
            <a:pPr marL="720090" latinLnBrk="0">
              <a:lnSpc>
                <a:spcPts val="4000"/>
              </a:lnSpc>
              <a:spcBef>
                <a:spcPts val="0"/>
              </a:spcBef>
            </a:pPr>
            <a:r>
              <a:rPr sz="2000">
                <a:latin typeface="Times New Roman" panose="02020603050405020304" charset="0"/>
                <a:cs typeface="Times New Roman" panose="02020603050405020304" charset="0"/>
              </a:rPr>
              <a:t>MOV   AL, 40H              ; 方式控制字: 通道1，锁存    </a:t>
            </a:r>
            <a:endParaRPr sz="2000">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OUT   COTR,AL            ; 写入8253的控制寄存器</a:t>
            </a:r>
            <a:endParaRPr sz="2000">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IN    AL, CNT1               ; 第一次读入低8位</a:t>
            </a:r>
            <a:endParaRPr sz="2000">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MOV   CL, AL</a:t>
            </a:r>
            <a:endParaRPr sz="2000">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IN    AL,  CNT1              ; 第二次读入高8位</a:t>
            </a:r>
            <a:endParaRPr sz="2000">
              <a:latin typeface="Times New Roman" panose="02020603050405020304" charset="0"/>
              <a:cs typeface="Times New Roman" panose="02020603050405020304" charset="0"/>
            </a:endParaRPr>
          </a:p>
          <a:p>
            <a:pPr marL="720090" latinLnBrk="0">
              <a:lnSpc>
                <a:spcPts val="4000"/>
              </a:lnSpc>
              <a:spcBef>
                <a:spcPts val="0"/>
              </a:spcBef>
            </a:pPr>
            <a:r>
              <a:rPr sz="2000">
                <a:latin typeface="Times New Roman" panose="02020603050405020304" charset="0"/>
                <a:cs typeface="Times New Roman" panose="02020603050405020304" charset="0"/>
              </a:rPr>
              <a:t>MOV   CH,  AL</a:t>
            </a:r>
            <a:endParaRPr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60525"/>
            <a:ext cx="8229600" cy="2926715"/>
          </a:xfrm>
        </p:spPr>
        <p:txBody>
          <a:bodyPr/>
          <a:p>
            <a:pPr latinLnBrk="0">
              <a:lnSpc>
                <a:spcPts val="4000"/>
              </a:lnSpc>
            </a:pPr>
            <a:r>
              <a:rPr lang="zh-CN" altLang="en-US" sz="2000"/>
              <a:t>8.2.3  8253的工作方式</a:t>
            </a:r>
            <a:endParaRPr lang="zh-CN" altLang="en-US" sz="2000"/>
          </a:p>
          <a:p>
            <a:pPr latinLnBrk="0">
              <a:lnSpc>
                <a:spcPts val="4000"/>
              </a:lnSpc>
            </a:pPr>
            <a:r>
              <a:rPr lang="zh-CN" altLang="en-US" sz="2000"/>
              <a:t>         有6种不同的工作方式。其区别: </a:t>
            </a:r>
            <a:endParaRPr lang="zh-CN" altLang="en-US" sz="2000"/>
          </a:p>
          <a:p>
            <a:pPr marL="1080135" latinLnBrk="0">
              <a:lnSpc>
                <a:spcPts val="4000"/>
              </a:lnSpc>
              <a:spcBef>
                <a:spcPts val="0"/>
              </a:spcBef>
              <a:buClr>
                <a:srgbClr val="002676"/>
              </a:buClr>
              <a:buFont typeface="Wingdings" panose="05000000000000000000" charset="0"/>
              <a:buChar char="Ø"/>
            </a:pPr>
            <a:r>
              <a:rPr lang="zh-CN" altLang="en-US" sz="2000"/>
              <a:t>  它们</a:t>
            </a:r>
            <a:r>
              <a:rPr lang="zh-CN" altLang="en-US" sz="2000">
                <a:solidFill>
                  <a:srgbClr val="FF0000"/>
                </a:solidFill>
              </a:rPr>
              <a:t>启动计数器</a:t>
            </a:r>
            <a:r>
              <a:rPr lang="zh-CN" altLang="en-US" sz="2000"/>
              <a:t>进行计数的触发方式不同; </a:t>
            </a:r>
            <a:endParaRPr lang="zh-CN" altLang="en-US" sz="2000"/>
          </a:p>
          <a:p>
            <a:pPr marL="1080135" latinLnBrk="0">
              <a:lnSpc>
                <a:spcPts val="4000"/>
              </a:lnSpc>
              <a:spcBef>
                <a:spcPts val="0"/>
              </a:spcBef>
              <a:buClr>
                <a:srgbClr val="002676"/>
              </a:buClr>
              <a:buFont typeface="Wingdings" panose="05000000000000000000" charset="0"/>
              <a:buChar char="Ø"/>
            </a:pPr>
            <a:r>
              <a:rPr lang="zh-CN" altLang="en-US" sz="2000"/>
              <a:t>  计数过程中，</a:t>
            </a:r>
            <a:r>
              <a:rPr lang="zh-CN" altLang="en-US" sz="2000">
                <a:solidFill>
                  <a:srgbClr val="FF0000"/>
                </a:solidFill>
              </a:rPr>
              <a:t>门控信号GATE</a:t>
            </a:r>
            <a:r>
              <a:rPr lang="zh-CN" altLang="en-US" sz="2000"/>
              <a:t>对计数操作的影响不同; </a:t>
            </a:r>
            <a:endParaRPr lang="zh-CN" altLang="en-US" sz="2000"/>
          </a:p>
          <a:p>
            <a:pPr marL="1080135" latinLnBrk="0">
              <a:lnSpc>
                <a:spcPts val="4000"/>
              </a:lnSpc>
              <a:spcBef>
                <a:spcPts val="0"/>
              </a:spcBef>
              <a:buClr>
                <a:srgbClr val="002676"/>
              </a:buClr>
              <a:buFont typeface="Wingdings" panose="05000000000000000000" charset="0"/>
              <a:buChar char="Ø"/>
            </a:pPr>
            <a:r>
              <a:rPr lang="zh-CN" altLang="en-US" sz="2000"/>
              <a:t>  计数结束后，</a:t>
            </a:r>
            <a:r>
              <a:rPr lang="zh-CN" altLang="en-US" sz="2000">
                <a:solidFill>
                  <a:srgbClr val="FF0000"/>
                </a:solidFill>
              </a:rPr>
              <a:t>OUT输出线</a:t>
            </a:r>
            <a:r>
              <a:rPr lang="zh-CN" altLang="en-US" sz="2000"/>
              <a:t>上的输出波形不同。</a:t>
            </a:r>
            <a:endParaRPr lang="zh-CN" altLang="en-US" sz="2000"/>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34465"/>
            <a:ext cx="4426585" cy="486410"/>
          </a:xfrm>
        </p:spPr>
        <p:txBody>
          <a:bodyPr/>
          <a:p>
            <a:pPr latinLnBrk="0">
              <a:lnSpc>
                <a:spcPct val="100000"/>
              </a:lnSpc>
              <a:spcBef>
                <a:spcPts val="0"/>
              </a:spcBef>
            </a:pPr>
            <a:r>
              <a:rPr lang="zh-CN" altLang="en-US" sz="2000"/>
              <a:t>1. 方式0 (</a:t>
            </a:r>
            <a:r>
              <a:rPr lang="zh-CN" altLang="en-US" sz="2000">
                <a:solidFill>
                  <a:srgbClr val="FF0000"/>
                </a:solidFill>
              </a:rPr>
              <a:t>计数结束产生中断</a:t>
            </a:r>
            <a:r>
              <a:rPr lang="zh-CN" altLang="en-US" sz="2000"/>
              <a:t>)</a:t>
            </a:r>
            <a:endParaRPr lang="zh-CN" altLang="en-US" sz="2000"/>
          </a:p>
        </p:txBody>
      </p:sp>
      <p:sp>
        <p:nvSpPr>
          <p:cNvPr id="5" name="标题 4"/>
          <p:cNvSpPr>
            <a:spLocks noGrp="1"/>
          </p:cNvSpPr>
          <p:nvPr>
            <p:ph type="title"/>
          </p:nvPr>
        </p:nvSpPr>
        <p:spPr/>
        <p:txBody>
          <a:bodyPr/>
          <a:p>
            <a:endParaRPr lang="zh-CN" altLang="en-US"/>
          </a:p>
        </p:txBody>
      </p:sp>
      <p:sp>
        <p:nvSpPr>
          <p:cNvPr id="2" name="矩形 1"/>
          <p:cNvSpPr/>
          <p:nvPr/>
        </p:nvSpPr>
        <p:spPr>
          <a:xfrm>
            <a:off x="457200" y="1784350"/>
            <a:ext cx="8609330" cy="2716530"/>
          </a:xfrm>
          <a:prstGeom prst="rect">
            <a:avLst/>
          </a:prstGeom>
        </p:spPr>
        <p:txBody>
          <a:bodyPr vert="horz" wrap="square" rtlCol="0">
            <a:normAutofit/>
          </a:bodyPr>
          <a:p>
            <a:pPr lvl="0" algn="l" eaLnBrk="1" latinLnBrk="0" hangingPunct="1">
              <a:lnSpc>
                <a:spcPts val="3300"/>
              </a:lnSpc>
              <a:spcBef>
                <a:spcPts val="0"/>
              </a:spcBef>
              <a:buClr>
                <a:schemeClr val="hlink"/>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a:t>
            </a:r>
            <a:r>
              <a:rPr lang="zh-CN" altLang="en-US" sz="1800" kern="0">
                <a:solidFill>
                  <a:srgbClr val="00349E"/>
                </a:solidFill>
                <a:latin typeface="微软雅黑" panose="020B0503020204020204" pitchFamily="34" charset="-122"/>
                <a:ea typeface="微软雅黑" panose="020B0503020204020204" pitchFamily="34" charset="-122"/>
                <a:sym typeface="+mn-ea"/>
              </a:rPr>
              <a:t>1) 工作过程</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3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当CPU向8253的计数器通道所对应的控制寄存器中写入方式0的控制字后，该计数器通道的OUT输出信号立即变为低电平，一旦计数初值被装入，计数器马上开始对CLK输入信号进行减1计数，即每过一个时钟周期计数器减1，当计数值减到0即计数结束时，OUT输出高电平，其工作波形如图8.22所示（其中CW是控制字，N为计数值）。常利用OUT信号作为中断请求信号。</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p:txBody>
      </p:sp>
      <p:pic>
        <p:nvPicPr>
          <p:cNvPr id="4" name="图片 26" descr="7t23"/>
          <p:cNvPicPr>
            <a:picLocks noChangeAspect="1"/>
          </p:cNvPicPr>
          <p:nvPr/>
        </p:nvPicPr>
        <p:blipFill>
          <a:blip r:embed="rId1"/>
          <a:stretch>
            <a:fillRect/>
          </a:stretch>
        </p:blipFill>
        <p:spPr>
          <a:xfrm>
            <a:off x="786765" y="4354195"/>
            <a:ext cx="7458075" cy="2148840"/>
          </a:xfrm>
          <a:prstGeom prst="rect">
            <a:avLst/>
          </a:prstGeom>
          <a:noFill/>
          <a:ln w="9525">
            <a:noFill/>
          </a:ln>
        </p:spPr>
      </p:pic>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5125" y="1469390"/>
            <a:ext cx="8407400" cy="4504055"/>
          </a:xfrm>
        </p:spPr>
        <p:txBody>
          <a:bodyPr/>
          <a:p>
            <a:pPr latinLnBrk="0">
              <a:lnSpc>
                <a:spcPts val="4000"/>
              </a:lnSpc>
              <a:buClr>
                <a:srgbClr val="002676"/>
              </a:buClr>
            </a:pPr>
            <a:r>
              <a:rPr lang="zh-CN" altLang="en-US" sz="2000"/>
              <a:t>2) 方式</a:t>
            </a:r>
            <a:r>
              <a:rPr lang="en-US" altLang="zh-CN" sz="2000"/>
              <a:t>0</a:t>
            </a:r>
            <a:r>
              <a:rPr lang="zh-CN" altLang="en-US" sz="2000"/>
              <a:t>特点</a:t>
            </a:r>
            <a:endParaRPr lang="zh-CN" altLang="en-US" sz="2000"/>
          </a:p>
          <a:p>
            <a:pPr marL="360045" latinLnBrk="0">
              <a:lnSpc>
                <a:spcPts val="4000"/>
              </a:lnSpc>
              <a:spcBef>
                <a:spcPts val="0"/>
              </a:spcBef>
              <a:buClr>
                <a:srgbClr val="002676"/>
              </a:buClr>
            </a:pPr>
            <a:r>
              <a:rPr lang="zh-CN" altLang="en-US" sz="2000"/>
              <a:t>(1) 方式0是一种</a:t>
            </a:r>
            <a:r>
              <a:rPr lang="zh-CN" altLang="en-US" sz="2000">
                <a:solidFill>
                  <a:srgbClr val="FF0000"/>
                </a:solidFill>
              </a:rPr>
              <a:t>单次计数</a:t>
            </a:r>
            <a:r>
              <a:rPr lang="zh-CN" altLang="en-US" sz="2000"/>
              <a:t>工作方式，即写一次计数值，触发一次定时</a:t>
            </a:r>
            <a:endParaRPr lang="zh-CN" altLang="en-US" sz="2000"/>
          </a:p>
          <a:p>
            <a:pPr marL="360045" latinLnBrk="0">
              <a:lnSpc>
                <a:spcPts val="4000"/>
              </a:lnSpc>
              <a:spcBef>
                <a:spcPts val="0"/>
              </a:spcBef>
              <a:buClr>
                <a:srgbClr val="002676"/>
              </a:buClr>
            </a:pPr>
            <a:r>
              <a:rPr lang="zh-CN" altLang="en-US" sz="2000"/>
              <a:t>     计数操作，计数器不会自动恢复初值重新开始计数。</a:t>
            </a:r>
            <a:endParaRPr lang="zh-CN" altLang="en-US" sz="2000"/>
          </a:p>
          <a:p>
            <a:pPr marL="360045" latinLnBrk="0">
              <a:lnSpc>
                <a:spcPts val="4000"/>
              </a:lnSpc>
              <a:spcBef>
                <a:spcPts val="0"/>
              </a:spcBef>
              <a:buClr>
                <a:srgbClr val="002676"/>
              </a:buClr>
            </a:pPr>
            <a:r>
              <a:rPr lang="zh-CN" altLang="en-US" sz="2000"/>
              <a:t>(2) 如果在计数过程中修改计数值，则在写入新的计数值后，计数器</a:t>
            </a:r>
            <a:endParaRPr lang="zh-CN" altLang="en-US" sz="2000"/>
          </a:p>
          <a:p>
            <a:pPr marL="360045" latinLnBrk="0">
              <a:lnSpc>
                <a:spcPts val="4000"/>
              </a:lnSpc>
              <a:spcBef>
                <a:spcPts val="0"/>
              </a:spcBef>
              <a:buClr>
                <a:srgbClr val="002676"/>
              </a:buClr>
            </a:pPr>
            <a:r>
              <a:rPr lang="zh-CN" altLang="en-US" sz="2000"/>
              <a:t>      将从新的计数值开始重新减1计数。</a:t>
            </a:r>
            <a:endParaRPr lang="zh-CN" altLang="en-US" sz="2000"/>
          </a:p>
          <a:p>
            <a:pPr marL="360045" latinLnBrk="0">
              <a:lnSpc>
                <a:spcPts val="4000"/>
              </a:lnSpc>
              <a:spcBef>
                <a:spcPts val="0"/>
              </a:spcBef>
              <a:buClr>
                <a:srgbClr val="002676"/>
              </a:buClr>
            </a:pPr>
            <a:r>
              <a:rPr lang="zh-CN" altLang="en-US" sz="2000"/>
              <a:t>(3) 门控信号GATE可以用来控制计数过程。当GATE为高电平时，允</a:t>
            </a:r>
            <a:endParaRPr lang="zh-CN" altLang="en-US" sz="2000"/>
          </a:p>
          <a:p>
            <a:pPr marL="360045" latinLnBrk="0">
              <a:lnSpc>
                <a:spcPts val="4000"/>
              </a:lnSpc>
              <a:spcBef>
                <a:spcPts val="0"/>
              </a:spcBef>
              <a:buClr>
                <a:srgbClr val="002676"/>
              </a:buClr>
            </a:pPr>
            <a:r>
              <a:rPr lang="zh-CN" altLang="en-US" sz="2000"/>
              <a:t>      许减1计数; 当GATE为低电平时，则禁止减1计数，这时计数值将</a:t>
            </a:r>
            <a:endParaRPr lang="zh-CN" altLang="en-US" sz="2000"/>
          </a:p>
          <a:p>
            <a:pPr marL="360045" latinLnBrk="0">
              <a:lnSpc>
                <a:spcPts val="4000"/>
              </a:lnSpc>
              <a:spcBef>
                <a:spcPts val="0"/>
              </a:spcBef>
              <a:buClr>
                <a:srgbClr val="002676"/>
              </a:buClr>
            </a:pPr>
            <a:r>
              <a:rPr lang="zh-CN" altLang="en-US" sz="2000"/>
              <a:t>     保持GATE有效时的数值不变，待GATE重新为高电平时再恢复计数。</a:t>
            </a:r>
            <a:endParaRPr lang="zh-CN" altLang="en-US" sz="2000"/>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58290"/>
            <a:ext cx="4858385" cy="1050290"/>
          </a:xfrm>
        </p:spPr>
        <p:txBody>
          <a:bodyPr/>
          <a:p>
            <a:pPr>
              <a:buClr>
                <a:srgbClr val="00349E"/>
              </a:buClr>
            </a:pPr>
            <a:r>
              <a:rPr lang="en-US" altLang="zh-CN" sz="2000"/>
              <a:t> </a:t>
            </a:r>
            <a:r>
              <a:rPr lang="zh-CN" altLang="en-US" sz="2000"/>
              <a:t>2. 方式1(</a:t>
            </a:r>
            <a:r>
              <a:rPr lang="zh-CN" altLang="en-US" sz="2000">
                <a:solidFill>
                  <a:srgbClr val="FF0000"/>
                </a:solidFill>
              </a:rPr>
              <a:t>可编程单稳触发器</a:t>
            </a:r>
            <a:r>
              <a:rPr lang="zh-CN" altLang="en-US" sz="2000"/>
              <a:t>)</a:t>
            </a:r>
            <a:endParaRPr lang="zh-CN" altLang="en-US" sz="2000"/>
          </a:p>
          <a:p>
            <a:pPr>
              <a:buClr>
                <a:srgbClr val="00349E"/>
              </a:buClr>
            </a:pPr>
            <a:r>
              <a:rPr lang="zh-CN" altLang="en-US" sz="2000"/>
              <a:t>  1) 工作过程：工作波形如图8.23所示</a:t>
            </a:r>
            <a:endParaRPr lang="zh-CN" altLang="en-US" sz="2000"/>
          </a:p>
        </p:txBody>
      </p:sp>
      <p:sp>
        <p:nvSpPr>
          <p:cNvPr id="5" name="标题 4"/>
          <p:cNvSpPr>
            <a:spLocks noGrp="1"/>
          </p:cNvSpPr>
          <p:nvPr>
            <p:ph type="title"/>
          </p:nvPr>
        </p:nvSpPr>
        <p:spPr/>
        <p:txBody>
          <a:bodyPr/>
          <a:p>
            <a:endParaRPr lang="zh-CN" altLang="en-US"/>
          </a:p>
        </p:txBody>
      </p:sp>
      <p:sp>
        <p:nvSpPr>
          <p:cNvPr id="100" name="文本框 99"/>
          <p:cNvSpPr txBox="1"/>
          <p:nvPr/>
        </p:nvSpPr>
        <p:spPr>
          <a:xfrm>
            <a:off x="1189990" y="5776595"/>
            <a:ext cx="3797300" cy="337185"/>
          </a:xfrm>
          <a:prstGeom prst="rect">
            <a:avLst/>
          </a:prstGeom>
          <a:noFill/>
          <a:ln w="9525">
            <a:noFill/>
          </a:ln>
        </p:spPr>
        <p:txBody>
          <a:bodyPr wrap="square">
            <a:spAutoFit/>
          </a:bodyPr>
          <a:p>
            <a:pPr marL="0" indent="0" algn="ctr"/>
            <a:r>
              <a:rPr sz="1600" b="1">
                <a:latin typeface="Times New Roman" panose="02020603050405020304" charset="0"/>
                <a:ea typeface="宋体" panose="02010600030101010101" pitchFamily="2" charset="-122"/>
              </a:rPr>
              <a:t>图8.23  方式1的工作波形</a:t>
            </a:r>
            <a:endParaRPr sz="1600" b="1">
              <a:latin typeface="Times New Roman" panose="02020603050405020304" charset="0"/>
              <a:ea typeface="宋体" panose="02010600030101010101" pitchFamily="2" charset="-122"/>
            </a:endParaRPr>
          </a:p>
        </p:txBody>
      </p:sp>
      <p:pic>
        <p:nvPicPr>
          <p:cNvPr id="2" name="图片 25" descr="7t22"/>
          <p:cNvPicPr>
            <a:picLocks noChangeAspect="1"/>
          </p:cNvPicPr>
          <p:nvPr/>
        </p:nvPicPr>
        <p:blipFill>
          <a:blip r:embed="rId1"/>
          <a:stretch>
            <a:fillRect/>
          </a:stretch>
        </p:blipFill>
        <p:spPr>
          <a:xfrm>
            <a:off x="655955" y="2750185"/>
            <a:ext cx="4691380" cy="2935605"/>
          </a:xfrm>
          <a:prstGeom prst="rect">
            <a:avLst/>
          </a:prstGeom>
          <a:noFill/>
          <a:ln w="9525">
            <a:noFill/>
          </a:ln>
        </p:spPr>
      </p:pic>
      <p:sp>
        <p:nvSpPr>
          <p:cNvPr id="6" name="矩形 5"/>
          <p:cNvSpPr/>
          <p:nvPr/>
        </p:nvSpPr>
        <p:spPr>
          <a:xfrm>
            <a:off x="5448935" y="1201420"/>
            <a:ext cx="3575685" cy="5238115"/>
          </a:xfrm>
          <a:prstGeom prst="rect">
            <a:avLst/>
          </a:prstGeom>
        </p:spPr>
        <p:txBody>
          <a:bodyPr vert="horz" wrap="square" rtlCol="0">
            <a:normAutofit/>
          </a:bodyPr>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2) 特点(1) OUT端输出的单稳负脉冲的宽</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度等于计数器的初值</a:t>
            </a:r>
            <a:r>
              <a:rPr lang="en-US" altLang="zh-CN" sz="1800" kern="0">
                <a:solidFill>
                  <a:srgbClr val="FF0000"/>
                </a:solidFill>
                <a:latin typeface="微软雅黑" panose="020B0503020204020204" pitchFamily="34" charset="-122"/>
                <a:ea typeface="微软雅黑" panose="020B0503020204020204" pitchFamily="34" charset="-122"/>
                <a:sym typeface="+mn-ea"/>
              </a:rPr>
              <a:t>乘以</a:t>
            </a:r>
            <a:r>
              <a:rPr lang="en-US" altLang="zh-CN" sz="1800" kern="0">
                <a:solidFill>
                  <a:srgbClr val="00349E"/>
                </a:solidFill>
                <a:latin typeface="微软雅黑" panose="020B0503020204020204" pitchFamily="34" charset="-122"/>
                <a:ea typeface="微软雅黑" panose="020B0503020204020204" pitchFamily="34" charset="-122"/>
                <a:sym typeface="+mn-ea"/>
              </a:rPr>
              <a:t>CLK</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端的输入脉冲周期。(2) 如果在计数器未减到0时，门</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控信号GATE又来一次触发脉</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冲，则将从初值开始重新计数</a:t>
            </a:r>
            <a:r>
              <a:rPr lang="zh-CN" altLang="en-US" sz="1800" kern="0">
                <a:solidFill>
                  <a:srgbClr val="00349E"/>
                </a:solidFill>
                <a:latin typeface="微软雅黑" panose="020B0503020204020204" pitchFamily="34" charset="-122"/>
                <a:ea typeface="微软雅黑" panose="020B0503020204020204" pitchFamily="34" charset="-122"/>
                <a:sym typeface="+mn-ea"/>
              </a:rPr>
              <a:t>。</a:t>
            </a:r>
            <a:r>
              <a:rPr lang="en-US" altLang="zh-CN" sz="1800" kern="0">
                <a:solidFill>
                  <a:srgbClr val="00349E"/>
                </a:solidFill>
                <a:latin typeface="微软雅黑" panose="020B0503020204020204" pitchFamily="34" charset="-122"/>
                <a:ea typeface="微软雅黑" panose="020B0503020204020204" pitchFamily="34" charset="-122"/>
                <a:sym typeface="+mn-ea"/>
              </a:rPr>
              <a:t>(3) 是一种可重触发的单次脉冲</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方式。(4) 在形成单个负脉冲的计数过程</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中改变计数值，不会影响正在</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20"/>
              </a:lnSpc>
              <a:spcBef>
                <a:spcPts val="0"/>
              </a:spcBef>
              <a:buClr>
                <a:srgbClr val="00349E"/>
              </a:buClr>
              <a:buFont typeface="Wingdings" panose="05000000000000000000" pitchFamily="2" charset="2"/>
            </a:pPr>
            <a:r>
              <a:rPr lang="en-US" altLang="zh-CN" sz="1800" kern="0">
                <a:solidFill>
                  <a:srgbClr val="00349E"/>
                </a:solidFill>
                <a:latin typeface="微软雅黑" panose="020B0503020204020204" pitchFamily="34" charset="-122"/>
                <a:ea typeface="微软雅黑" panose="020B0503020204020204" pitchFamily="34" charset="-122"/>
                <a:sym typeface="+mn-ea"/>
              </a:rPr>
              <a:t>     进行的计数。</a:t>
            </a:r>
            <a:endParaRPr lang="en-US" altLang="zh-CN" sz="1800" kern="0">
              <a:solidFill>
                <a:srgbClr val="00349E"/>
              </a:solidFill>
              <a:latin typeface="微软雅黑" panose="020B0503020204020204" pitchFamily="34" charset="-122"/>
              <a:ea typeface="微软雅黑" panose="020B0503020204020204" pitchFamily="34" charset="-122"/>
              <a:sym typeface="+mn-ea"/>
            </a:endParaRPr>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98450" y="287338"/>
            <a:ext cx="6172200" cy="563562"/>
          </a:xfrm>
        </p:spPr>
        <p:txBody>
          <a:bodyPr/>
          <a:p>
            <a:endParaRPr lang="zh-CN" altLang="en-US"/>
          </a:p>
        </p:txBody>
      </p:sp>
      <p:sp>
        <p:nvSpPr>
          <p:cNvPr id="4" name="矩形 3"/>
          <p:cNvSpPr/>
          <p:nvPr/>
        </p:nvSpPr>
        <p:spPr>
          <a:xfrm>
            <a:off x="404495" y="1386840"/>
            <a:ext cx="8335010" cy="586105"/>
          </a:xfrm>
          <a:prstGeom prst="rect">
            <a:avLst/>
          </a:prstGeom>
        </p:spPr>
        <p:txBody>
          <a:bodyPr vert="horz" wrap="square" rtlCol="0">
            <a:normAutofit/>
          </a:bodyPr>
          <a:p>
            <a:pPr lvl="0" algn="l" eaLnBrk="1" latinLnBrk="0" hangingPunct="1">
              <a:lnSpc>
                <a:spcPts val="3500"/>
              </a:lnSpc>
              <a:spcBef>
                <a:spcPts val="0"/>
              </a:spcBef>
              <a:buClr>
                <a:schemeClr val="hlink"/>
              </a:buClr>
              <a:buFont typeface="Wingdings" panose="05000000000000000000" pitchFamily="2" charset="2"/>
            </a:pPr>
            <a:r>
              <a:rPr lang="zh-CN" altLang="en-US" sz="2000" kern="0">
                <a:latin typeface="微软雅黑" panose="020B0503020204020204" pitchFamily="34" charset="-122"/>
                <a:ea typeface="微软雅黑" panose="020B0503020204020204" pitchFamily="34" charset="-122"/>
                <a:sym typeface="+mn-ea"/>
              </a:rPr>
              <a:t>图8.1是一个典型的并行接口与CPU、外设的连接图。</a:t>
            </a:r>
            <a:endParaRPr lang="zh-CN" altLang="en-US" sz="2000" kern="0">
              <a:latin typeface="微软雅黑" panose="020B0503020204020204" pitchFamily="34" charset="-122"/>
              <a:ea typeface="微软雅黑" panose="020B0503020204020204" pitchFamily="34" charset="-122"/>
              <a:sym typeface="+mn-ea"/>
            </a:endParaRPr>
          </a:p>
        </p:txBody>
      </p:sp>
      <p:pic>
        <p:nvPicPr>
          <p:cNvPr id="3" name="图片 -2147482624" descr="7t1"/>
          <p:cNvPicPr>
            <a:picLocks noChangeAspect="1"/>
          </p:cNvPicPr>
          <p:nvPr/>
        </p:nvPicPr>
        <p:blipFill>
          <a:blip r:embed="rId1"/>
          <a:stretch>
            <a:fillRect/>
          </a:stretch>
        </p:blipFill>
        <p:spPr>
          <a:xfrm>
            <a:off x="603250" y="1972945"/>
            <a:ext cx="7576820" cy="4229735"/>
          </a:xfrm>
          <a:prstGeom prst="rect">
            <a:avLst/>
          </a:prstGeom>
          <a:noFill/>
          <a:ln w="9525">
            <a:noFill/>
          </a:ln>
        </p:spPr>
      </p:pic>
      <p:sp>
        <p:nvSpPr>
          <p:cNvPr id="100" name="文本框 99"/>
          <p:cNvSpPr txBox="1"/>
          <p:nvPr/>
        </p:nvSpPr>
        <p:spPr>
          <a:xfrm>
            <a:off x="2685415" y="6297930"/>
            <a:ext cx="415734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8.1  </a:t>
            </a:r>
            <a:r>
              <a:rPr lang="zh-CN" sz="1400" b="1">
                <a:solidFill>
                  <a:srgbClr val="00349E"/>
                </a:solidFill>
                <a:ea typeface="宋体" panose="02010600030101010101" pitchFamily="2" charset="-122"/>
              </a:rPr>
              <a:t>并行接口与</a:t>
            </a:r>
            <a:r>
              <a:rPr lang="en-US" sz="1400" b="1">
                <a:solidFill>
                  <a:srgbClr val="00349E"/>
                </a:solidFill>
                <a:latin typeface="Times New Roman" panose="02020603050405020304" charset="0"/>
              </a:rPr>
              <a:t>CPU</a:t>
            </a:r>
            <a:r>
              <a:rPr lang="zh-CN" sz="1400" b="1">
                <a:solidFill>
                  <a:srgbClr val="00349E"/>
                </a:solidFill>
                <a:ea typeface="宋体" panose="02010600030101010101" pitchFamily="2" charset="-122"/>
              </a:rPr>
              <a:t>、外设的连接</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5580" y="1591310"/>
            <a:ext cx="4820285" cy="976630"/>
          </a:xfrm>
        </p:spPr>
        <p:txBody>
          <a:bodyPr/>
          <a:p>
            <a:pPr latinLnBrk="0">
              <a:lnSpc>
                <a:spcPts val="3500"/>
              </a:lnSpc>
              <a:spcBef>
                <a:spcPts val="0"/>
              </a:spcBef>
            </a:pPr>
            <a:r>
              <a:rPr lang="zh-CN" altLang="en-US" sz="2000"/>
              <a:t>3. 方式2(</a:t>
            </a:r>
            <a:r>
              <a:rPr lang="zh-CN" altLang="en-US" sz="2000">
                <a:solidFill>
                  <a:srgbClr val="FF0000"/>
                </a:solidFill>
              </a:rPr>
              <a:t>分频器</a:t>
            </a:r>
            <a:r>
              <a:rPr lang="zh-CN" altLang="en-US" sz="2000"/>
              <a:t>)</a:t>
            </a:r>
            <a:endParaRPr lang="zh-CN" altLang="en-US" sz="2000"/>
          </a:p>
          <a:p>
            <a:pPr latinLnBrk="0">
              <a:lnSpc>
                <a:spcPts val="3500"/>
              </a:lnSpc>
              <a:spcBef>
                <a:spcPts val="0"/>
              </a:spcBef>
            </a:pPr>
            <a:r>
              <a:rPr lang="zh-CN" altLang="en-US" sz="2000"/>
              <a:t>1) 工作过程：工作波形如图8.24所示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27" descr="7t24"/>
          <p:cNvPicPr>
            <a:picLocks noChangeAspect="1"/>
          </p:cNvPicPr>
          <p:nvPr/>
        </p:nvPicPr>
        <p:blipFill>
          <a:blip r:embed="rId1"/>
          <a:stretch>
            <a:fillRect/>
          </a:stretch>
        </p:blipFill>
        <p:spPr>
          <a:xfrm>
            <a:off x="435610" y="2754630"/>
            <a:ext cx="4580255" cy="3051810"/>
          </a:xfrm>
          <a:prstGeom prst="rect">
            <a:avLst/>
          </a:prstGeom>
          <a:noFill/>
          <a:ln w="9525">
            <a:noFill/>
          </a:ln>
        </p:spPr>
      </p:pic>
      <p:sp>
        <p:nvSpPr>
          <p:cNvPr id="100" name="文本框 99"/>
          <p:cNvSpPr txBox="1"/>
          <p:nvPr/>
        </p:nvSpPr>
        <p:spPr>
          <a:xfrm>
            <a:off x="1003300" y="6096000"/>
            <a:ext cx="285559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8.24  </a:t>
            </a:r>
            <a:r>
              <a:rPr lang="zh-CN" sz="1400" b="1">
                <a:solidFill>
                  <a:srgbClr val="00349E"/>
                </a:solidFill>
                <a:ea typeface="宋体" panose="02010600030101010101" pitchFamily="2" charset="-122"/>
              </a:rPr>
              <a:t>方式</a:t>
            </a:r>
            <a:r>
              <a:rPr lang="en-US" sz="1400" b="1">
                <a:solidFill>
                  <a:srgbClr val="00349E"/>
                </a:solidFill>
                <a:latin typeface="Times New Roman" panose="02020603050405020304" charset="0"/>
              </a:rPr>
              <a:t>2</a:t>
            </a:r>
            <a:r>
              <a:rPr lang="zh-CN" sz="1400" b="1">
                <a:solidFill>
                  <a:srgbClr val="00349E"/>
                </a:solidFill>
                <a:ea typeface="宋体" panose="02010600030101010101" pitchFamily="2" charset="-122"/>
              </a:rPr>
              <a:t>的工作波形</a:t>
            </a:r>
            <a:endParaRPr lang="zh-CN" altLang="en-US" sz="1400" b="1">
              <a:solidFill>
                <a:srgbClr val="00349E"/>
              </a:solidFill>
              <a:ea typeface="宋体" panose="02010600030101010101" pitchFamily="2" charset="-122"/>
            </a:endParaRPr>
          </a:p>
        </p:txBody>
      </p:sp>
      <p:sp>
        <p:nvSpPr>
          <p:cNvPr id="4" name="矩形 3"/>
          <p:cNvSpPr/>
          <p:nvPr/>
        </p:nvSpPr>
        <p:spPr>
          <a:xfrm>
            <a:off x="5177790" y="1124585"/>
            <a:ext cx="3956685" cy="5278120"/>
          </a:xfrm>
          <a:prstGeom prst="rect">
            <a:avLst/>
          </a:prstGeom>
        </p:spPr>
        <p:txBody>
          <a:bodyPr vert="horz" wrap="square" rtlCol="0">
            <a:normAutofit/>
          </a:bodyPr>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2) 特点(1) 一种</a:t>
            </a:r>
            <a:r>
              <a:rPr lang="zh-CN" altLang="en-US" sz="1800" kern="0">
                <a:solidFill>
                  <a:srgbClr val="FF0000"/>
                </a:solidFill>
                <a:latin typeface="微软雅黑" panose="020B0503020204020204" pitchFamily="34" charset="-122"/>
                <a:ea typeface="微软雅黑" panose="020B0503020204020204" pitchFamily="34" charset="-122"/>
                <a:sym typeface="+mn-ea"/>
              </a:rPr>
              <a:t>连续计数</a:t>
            </a:r>
            <a:r>
              <a:rPr lang="zh-CN" altLang="en-US" sz="1800" kern="0">
                <a:solidFill>
                  <a:srgbClr val="00349E"/>
                </a:solidFill>
                <a:latin typeface="微软雅黑" panose="020B0503020204020204" pitchFamily="34" charset="-122"/>
                <a:ea typeface="微软雅黑" panose="020B0503020204020204" pitchFamily="34" charset="-122"/>
                <a:sym typeface="+mn-ea"/>
              </a:rPr>
              <a:t>工作方式，OUT端</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输出信号的频率为CLK信号频率的</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1/n(n为计数初值)，故称为频率发</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生器。这种工作方式可以用作分频</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器或用于产生定时时钟中断。(2) 在计数过程中，可由门控信号</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GATE控制暂停或启动。(3) 在计数过程中，改变计数值，不</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影响当前的计数过程，直到下一次</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计数分频时，才用新的计数值进行</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200"/>
              </a:lnSpc>
              <a:spcBef>
                <a:spcPts val="0"/>
              </a:spcBef>
              <a:buClr>
                <a:schemeClr val="hlink"/>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计数操作。</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1480" y="1502410"/>
            <a:ext cx="4414520" cy="1200150"/>
          </a:xfrm>
        </p:spPr>
        <p:txBody>
          <a:bodyPr/>
          <a:p>
            <a:pPr>
              <a:buClr>
                <a:srgbClr val="002676"/>
              </a:buClr>
            </a:pPr>
            <a:r>
              <a:rPr lang="zh-CN" altLang="en-US" sz="2000"/>
              <a:t> 4.  方式3(</a:t>
            </a:r>
            <a:r>
              <a:rPr lang="zh-CN" altLang="en-US" sz="2000">
                <a:solidFill>
                  <a:srgbClr val="FF0000"/>
                </a:solidFill>
              </a:rPr>
              <a:t>方波频率发生器</a:t>
            </a:r>
            <a:r>
              <a:rPr lang="zh-CN" altLang="en-US" sz="2000"/>
              <a:t>)</a:t>
            </a:r>
            <a:endParaRPr lang="zh-CN" altLang="en-US" sz="2000"/>
          </a:p>
          <a:p>
            <a:pPr>
              <a:buClr>
                <a:srgbClr val="002676"/>
              </a:buClr>
            </a:pPr>
            <a:r>
              <a:rPr lang="zh-CN" altLang="en-US" sz="2000"/>
              <a:t>1) 工作过程：工作波形如图8.25所示。</a:t>
            </a:r>
            <a:endParaRPr lang="zh-CN" altLang="en-US" sz="2000"/>
          </a:p>
        </p:txBody>
      </p:sp>
      <p:sp>
        <p:nvSpPr>
          <p:cNvPr id="5" name="标题 4"/>
          <p:cNvSpPr>
            <a:spLocks noGrp="1"/>
          </p:cNvSpPr>
          <p:nvPr>
            <p:ph type="title"/>
          </p:nvPr>
        </p:nvSpPr>
        <p:spPr/>
        <p:txBody>
          <a:bodyPr/>
          <a:p>
            <a:endParaRPr lang="zh-CN" altLang="en-US"/>
          </a:p>
        </p:txBody>
      </p:sp>
      <p:sp>
        <p:nvSpPr>
          <p:cNvPr id="100" name="文本框 99"/>
          <p:cNvSpPr txBox="1"/>
          <p:nvPr/>
        </p:nvSpPr>
        <p:spPr>
          <a:xfrm>
            <a:off x="885825" y="5982335"/>
            <a:ext cx="3206750" cy="337185"/>
          </a:xfrm>
          <a:prstGeom prst="rect">
            <a:avLst/>
          </a:prstGeom>
          <a:noFill/>
          <a:ln w="9525">
            <a:noFill/>
          </a:ln>
        </p:spPr>
        <p:txBody>
          <a:bodyPr wrap="square">
            <a:spAutoFit/>
          </a:bodyPr>
          <a:p>
            <a:pPr marL="0" indent="0" algn="ctr"/>
            <a:r>
              <a:rPr sz="1600" b="1">
                <a:latin typeface="Times New Roman" panose="02020603050405020304" charset="0"/>
                <a:ea typeface="宋体" panose="02010600030101010101" pitchFamily="2" charset="-122"/>
              </a:rPr>
              <a:t>图8.25  方式3的工作波形</a:t>
            </a:r>
            <a:endParaRPr sz="1600" b="1">
              <a:latin typeface="Times New Roman" panose="02020603050405020304" charset="0"/>
              <a:ea typeface="宋体" panose="02010600030101010101" pitchFamily="2" charset="-122"/>
            </a:endParaRPr>
          </a:p>
        </p:txBody>
      </p:sp>
      <p:pic>
        <p:nvPicPr>
          <p:cNvPr id="2" name="图片 28" descr="7t25"/>
          <p:cNvPicPr>
            <a:picLocks noChangeAspect="1"/>
          </p:cNvPicPr>
          <p:nvPr/>
        </p:nvPicPr>
        <p:blipFill>
          <a:blip r:embed="rId1"/>
          <a:stretch>
            <a:fillRect/>
          </a:stretch>
        </p:blipFill>
        <p:spPr>
          <a:xfrm>
            <a:off x="613410" y="2702560"/>
            <a:ext cx="4465955" cy="3141345"/>
          </a:xfrm>
          <a:prstGeom prst="rect">
            <a:avLst/>
          </a:prstGeom>
          <a:noFill/>
          <a:ln w="9525">
            <a:noFill/>
          </a:ln>
        </p:spPr>
      </p:pic>
      <p:sp>
        <p:nvSpPr>
          <p:cNvPr id="4" name="矩形 3"/>
          <p:cNvSpPr/>
          <p:nvPr/>
        </p:nvSpPr>
        <p:spPr>
          <a:xfrm>
            <a:off x="5079365" y="1354455"/>
            <a:ext cx="3928110" cy="5196840"/>
          </a:xfrm>
          <a:prstGeom prst="rect">
            <a:avLst/>
          </a:prstGeom>
        </p:spPr>
        <p:txBody>
          <a:bodyPr vert="horz" wrap="square" rtlCol="0">
            <a:normAutofit lnSpcReduction="10000"/>
          </a:bodyPr>
          <a:p>
            <a:pPr lvl="0" algn="l" eaLnBrk="1" latinLnBrk="0" hangingPunct="1">
              <a:lnSpc>
                <a:spcPts val="4000"/>
              </a:lnSpc>
              <a:spcBef>
                <a:spcPts val="0"/>
              </a:spcBef>
              <a:buClr>
                <a:srgbClr val="002676"/>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2) 特点</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(1) 是一种</a:t>
            </a:r>
            <a:r>
              <a:rPr lang="zh-CN" altLang="en-US" sz="1800" kern="0">
                <a:solidFill>
                  <a:srgbClr val="FF0000"/>
                </a:solidFill>
                <a:latin typeface="微软雅黑" panose="020B0503020204020204" pitchFamily="34" charset="-122"/>
                <a:ea typeface="微软雅黑" panose="020B0503020204020204" pitchFamily="34" charset="-122"/>
                <a:sym typeface="+mn-ea"/>
              </a:rPr>
              <a:t>连续计数</a:t>
            </a:r>
            <a:r>
              <a:rPr lang="zh-CN" altLang="en-US" sz="1800" kern="0">
                <a:solidFill>
                  <a:srgbClr val="00349E"/>
                </a:solidFill>
                <a:latin typeface="微软雅黑" panose="020B0503020204020204" pitchFamily="34" charset="-122"/>
                <a:ea typeface="微软雅黑" panose="020B0503020204020204" pitchFamily="34" charset="-122"/>
                <a:sym typeface="+mn-ea"/>
              </a:rPr>
              <a:t>工作方式，只是</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OUT输出为方波，故也称为方波</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频率发生器。(2) 可由门控信号GATE控制暂停或重</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新计数。(3) 在计数过程中，改变计数值，不</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影响当前的计数过程，直到下一</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次计数，才用新的计数值进行计</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数操作。</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67180"/>
            <a:ext cx="4370070" cy="1238250"/>
          </a:xfrm>
        </p:spPr>
        <p:txBody>
          <a:bodyPr/>
          <a:p>
            <a:pPr latinLnBrk="0">
              <a:lnSpc>
                <a:spcPts val="4000"/>
              </a:lnSpc>
              <a:spcBef>
                <a:spcPts val="0"/>
              </a:spcBef>
            </a:pPr>
            <a:r>
              <a:rPr lang="en-US" altLang="zh-CN" sz="2000"/>
              <a:t>5. </a:t>
            </a:r>
            <a:r>
              <a:rPr lang="zh-CN" altLang="en-US" sz="2000"/>
              <a:t>方式4(</a:t>
            </a:r>
            <a:r>
              <a:rPr lang="zh-CN" altLang="en-US" sz="2000">
                <a:solidFill>
                  <a:srgbClr val="FF0000"/>
                </a:solidFill>
              </a:rPr>
              <a:t>软件触发选通</a:t>
            </a:r>
            <a:r>
              <a:rPr lang="zh-CN" altLang="en-US" sz="2000"/>
              <a:t>)</a:t>
            </a:r>
            <a:endParaRPr lang="zh-CN" altLang="en-US" sz="2000"/>
          </a:p>
          <a:p>
            <a:pPr latinLnBrk="0">
              <a:lnSpc>
                <a:spcPts val="4000"/>
              </a:lnSpc>
              <a:spcBef>
                <a:spcPts val="0"/>
              </a:spcBef>
            </a:pPr>
            <a:r>
              <a:rPr lang="zh-CN" altLang="en-US" sz="2000"/>
              <a:t>1) 工作过程：工作波形如图8.26所示。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29" descr="7t26"/>
          <p:cNvPicPr>
            <a:picLocks noChangeAspect="1"/>
          </p:cNvPicPr>
          <p:nvPr/>
        </p:nvPicPr>
        <p:blipFill>
          <a:blip r:embed="rId1"/>
          <a:stretch>
            <a:fillRect/>
          </a:stretch>
        </p:blipFill>
        <p:spPr>
          <a:xfrm>
            <a:off x="298450" y="2805430"/>
            <a:ext cx="4529455" cy="3185795"/>
          </a:xfrm>
          <a:prstGeom prst="rect">
            <a:avLst/>
          </a:prstGeom>
          <a:noFill/>
          <a:ln w="9525">
            <a:noFill/>
          </a:ln>
        </p:spPr>
      </p:pic>
      <p:sp>
        <p:nvSpPr>
          <p:cNvPr id="100" name="文本框 99"/>
          <p:cNvSpPr txBox="1"/>
          <p:nvPr/>
        </p:nvSpPr>
        <p:spPr>
          <a:xfrm>
            <a:off x="880110" y="6099175"/>
            <a:ext cx="3206750" cy="337185"/>
          </a:xfrm>
          <a:prstGeom prst="rect">
            <a:avLst/>
          </a:prstGeom>
          <a:noFill/>
          <a:ln w="9525">
            <a:noFill/>
          </a:ln>
        </p:spPr>
        <p:txBody>
          <a:bodyPr wrap="square">
            <a:spAutoFit/>
          </a:bodyPr>
          <a:p>
            <a:pPr marL="0" indent="0" algn="ctr"/>
            <a:r>
              <a:rPr sz="1600" b="1">
                <a:latin typeface="Times New Roman" panose="02020603050405020304" charset="0"/>
                <a:ea typeface="宋体" panose="02010600030101010101" pitchFamily="2" charset="-122"/>
              </a:rPr>
              <a:t>图8.2</a:t>
            </a:r>
            <a:r>
              <a:rPr lang="en-US" sz="1600" b="1">
                <a:latin typeface="Times New Roman" panose="02020603050405020304" charset="0"/>
                <a:ea typeface="宋体" panose="02010600030101010101" pitchFamily="2" charset="-122"/>
              </a:rPr>
              <a:t>6</a:t>
            </a:r>
            <a:r>
              <a:rPr sz="1600" b="1">
                <a:latin typeface="Times New Roman" panose="02020603050405020304" charset="0"/>
                <a:ea typeface="宋体" panose="02010600030101010101" pitchFamily="2" charset="-122"/>
              </a:rPr>
              <a:t>  方式</a:t>
            </a:r>
            <a:r>
              <a:rPr lang="en-US" sz="1600" b="1">
                <a:latin typeface="Times New Roman" panose="02020603050405020304" charset="0"/>
                <a:ea typeface="宋体" panose="02010600030101010101" pitchFamily="2" charset="-122"/>
              </a:rPr>
              <a:t>4</a:t>
            </a:r>
            <a:r>
              <a:rPr sz="1600" b="1">
                <a:latin typeface="Times New Roman" panose="02020603050405020304" charset="0"/>
                <a:ea typeface="宋体" panose="02010600030101010101" pitchFamily="2" charset="-122"/>
              </a:rPr>
              <a:t>的工作波形</a:t>
            </a:r>
            <a:endParaRPr sz="1600" b="1">
              <a:latin typeface="Times New Roman" panose="02020603050405020304" charset="0"/>
              <a:ea typeface="宋体" panose="02010600030101010101" pitchFamily="2" charset="-122"/>
            </a:endParaRPr>
          </a:p>
        </p:txBody>
      </p:sp>
      <p:sp>
        <p:nvSpPr>
          <p:cNvPr id="4" name="矩形 3"/>
          <p:cNvSpPr/>
          <p:nvPr/>
        </p:nvSpPr>
        <p:spPr>
          <a:xfrm>
            <a:off x="4827905" y="1567180"/>
            <a:ext cx="4126865" cy="4869180"/>
          </a:xfrm>
          <a:prstGeom prst="rect">
            <a:avLst/>
          </a:prstGeom>
        </p:spPr>
        <p:txBody>
          <a:bodyPr vert="horz" wrap="square" rtlCol="0">
            <a:normAutofit/>
          </a:bodyPr>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2) 特点(1) 是一种</a:t>
            </a:r>
            <a:r>
              <a:rPr lang="zh-CN" altLang="en-US" sz="1800" kern="0">
                <a:solidFill>
                  <a:srgbClr val="FF0000"/>
                </a:solidFill>
                <a:latin typeface="微软雅黑" panose="020B0503020204020204" pitchFamily="34" charset="-122"/>
                <a:ea typeface="微软雅黑" panose="020B0503020204020204" pitchFamily="34" charset="-122"/>
                <a:sym typeface="+mn-ea"/>
              </a:rPr>
              <a:t>单次计数</a:t>
            </a:r>
            <a:r>
              <a:rPr lang="zh-CN" altLang="en-US" sz="1800" kern="0">
                <a:solidFill>
                  <a:srgbClr val="00349E"/>
                </a:solidFill>
                <a:latin typeface="微软雅黑" panose="020B0503020204020204" pitchFamily="34" charset="-122"/>
                <a:ea typeface="微软雅黑" panose="020B0503020204020204" pitchFamily="34" charset="-122"/>
                <a:sym typeface="+mn-ea"/>
              </a:rPr>
              <a:t>工作方式，若要再</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次启动计数过程，则必须重新置入</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计数初值。(2) 如果在计数过程中修改计数值，则</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计数器从下一计数脉冲周期开始以</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新的计数值进行计数。即在计数过</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程中，修改计数初值将</a:t>
            </a:r>
            <a:r>
              <a:rPr lang="zh-CN" altLang="en-US" sz="1800" kern="0">
                <a:solidFill>
                  <a:srgbClr val="FF0000"/>
                </a:solidFill>
                <a:latin typeface="微软雅黑" panose="020B0503020204020204" pitchFamily="34" charset="-122"/>
                <a:ea typeface="微软雅黑" panose="020B0503020204020204" pitchFamily="34" charset="-122"/>
                <a:sym typeface="+mn-ea"/>
              </a:rPr>
              <a:t>立即</a:t>
            </a:r>
            <a:r>
              <a:rPr lang="zh-CN" altLang="en-US" sz="1800" kern="0">
                <a:solidFill>
                  <a:srgbClr val="00349E"/>
                </a:solidFill>
                <a:latin typeface="微软雅黑" panose="020B0503020204020204" pitchFamily="34" charset="-122"/>
                <a:ea typeface="微软雅黑" panose="020B0503020204020204" pitchFamily="34" charset="-122"/>
                <a:sym typeface="+mn-ea"/>
              </a:rPr>
              <a:t>影响正</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在进行的计数，这也正是</a:t>
            </a:r>
            <a:r>
              <a:rPr lang="zh-CN" altLang="en-US" sz="1800" kern="0">
                <a:solidFill>
                  <a:srgbClr val="FF0000"/>
                </a:solidFill>
                <a:latin typeface="微软雅黑" panose="020B0503020204020204" pitchFamily="34" charset="-122"/>
                <a:ea typeface="微软雅黑" panose="020B0503020204020204" pitchFamily="34" charset="-122"/>
                <a:sym typeface="+mn-ea"/>
              </a:rPr>
              <a:t>软件触发</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选通名字的由来。(3) 门控信号GATE可以用来控制计数过</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000"/>
              </a:lnSpc>
              <a:spcBef>
                <a:spcPts val="0"/>
              </a:spcBef>
              <a:buClr>
                <a:srgbClr val="002676"/>
              </a:buClr>
              <a:buFont typeface="Wingdings" panose="05000000000000000000" pitchFamily="2" charset="2"/>
            </a:pPr>
            <a:r>
              <a:rPr lang="zh-CN" altLang="en-US" sz="1800" kern="0">
                <a:solidFill>
                  <a:srgbClr val="00349E"/>
                </a:solidFill>
                <a:latin typeface="微软雅黑" panose="020B0503020204020204" pitchFamily="34" charset="-122"/>
                <a:ea typeface="微软雅黑" panose="020B0503020204020204" pitchFamily="34" charset="-122"/>
                <a:sym typeface="+mn-ea"/>
              </a:rPr>
              <a:t>      程。</a:t>
            </a:r>
            <a:endParaRPr lang="zh-CN" altLang="en-US" sz="1800" kern="0">
              <a:solidFill>
                <a:srgbClr val="00349E"/>
              </a:solidFill>
              <a:latin typeface="微软雅黑" panose="020B0503020204020204" pitchFamily="34" charset="-122"/>
              <a:ea typeface="微软雅黑" panose="020B0503020204020204" pitchFamily="34" charset="-122"/>
              <a:sym typeface="+mn-ea"/>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24635"/>
            <a:ext cx="4573270" cy="1165860"/>
          </a:xfrm>
        </p:spPr>
        <p:txBody>
          <a:bodyPr/>
          <a:p>
            <a:pPr latinLnBrk="0">
              <a:lnSpc>
                <a:spcPts val="4000"/>
              </a:lnSpc>
              <a:spcBef>
                <a:spcPts val="0"/>
              </a:spcBef>
            </a:pPr>
            <a:r>
              <a:rPr lang="en-US" altLang="zh-CN" sz="2000"/>
              <a:t> </a:t>
            </a:r>
            <a:r>
              <a:rPr lang="zh-CN" altLang="en-US" sz="2000"/>
              <a:t>6. 方式5(</a:t>
            </a:r>
            <a:r>
              <a:rPr lang="zh-CN" altLang="en-US" sz="2000">
                <a:solidFill>
                  <a:srgbClr val="FF0000"/>
                </a:solidFill>
              </a:rPr>
              <a:t>硬件触发选通</a:t>
            </a:r>
            <a:r>
              <a:rPr lang="zh-CN" altLang="en-US" sz="2000"/>
              <a:t>)</a:t>
            </a:r>
            <a:endParaRPr lang="zh-CN" altLang="en-US" sz="2000"/>
          </a:p>
          <a:p>
            <a:pPr latinLnBrk="0">
              <a:lnSpc>
                <a:spcPts val="4000"/>
              </a:lnSpc>
              <a:spcBef>
                <a:spcPts val="0"/>
              </a:spcBef>
            </a:pPr>
            <a:r>
              <a:rPr lang="zh-CN" altLang="en-US" sz="2000"/>
              <a:t>1) 工作过程：工作波形如图8.27所示</a:t>
            </a:r>
            <a:endParaRPr lang="zh-CN" altLang="en-US" sz="2000"/>
          </a:p>
        </p:txBody>
      </p:sp>
      <p:sp>
        <p:nvSpPr>
          <p:cNvPr id="5" name="标题 4"/>
          <p:cNvSpPr>
            <a:spLocks noGrp="1"/>
          </p:cNvSpPr>
          <p:nvPr>
            <p:ph type="title"/>
          </p:nvPr>
        </p:nvSpPr>
        <p:spPr/>
        <p:txBody>
          <a:bodyPr/>
          <a:p>
            <a:endParaRPr lang="zh-CN" altLang="en-US"/>
          </a:p>
        </p:txBody>
      </p:sp>
      <p:sp>
        <p:nvSpPr>
          <p:cNvPr id="4" name="内容占位符 2"/>
          <p:cNvSpPr>
            <a:spLocks noGrp="1"/>
          </p:cNvSpPr>
          <p:nvPr/>
        </p:nvSpPr>
        <p:spPr>
          <a:xfrm>
            <a:off x="5364480" y="1402080"/>
            <a:ext cx="3574415" cy="4765040"/>
          </a:xfrm>
          <a:prstGeom prst="rect">
            <a:avLst/>
          </a:prstGeom>
        </p:spPr>
        <p:txBody>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atinLnBrk="0">
              <a:lnSpc>
                <a:spcPts val="3600"/>
              </a:lnSpc>
              <a:spcBef>
                <a:spcPts val="0"/>
              </a:spcBef>
            </a:pPr>
            <a:r>
              <a:rPr lang="en-US" altLang="zh-CN" sz="1800"/>
              <a:t> </a:t>
            </a:r>
            <a:r>
              <a:rPr lang="zh-CN" altLang="en-US" sz="1800"/>
              <a:t>2) 特点</a:t>
            </a:r>
            <a:endParaRPr lang="zh-CN" altLang="en-US" sz="1800"/>
          </a:p>
          <a:p>
            <a:pPr latinLnBrk="0">
              <a:lnSpc>
                <a:spcPts val="3600"/>
              </a:lnSpc>
              <a:spcBef>
                <a:spcPts val="0"/>
              </a:spcBef>
            </a:pPr>
            <a:r>
              <a:rPr lang="zh-CN" altLang="en-US" sz="1800"/>
              <a:t>(1) 是一种单次计数工作方式。</a:t>
            </a:r>
            <a:endParaRPr lang="zh-CN" altLang="en-US" sz="1800"/>
          </a:p>
          <a:p>
            <a:pPr latinLnBrk="0">
              <a:lnSpc>
                <a:spcPts val="3600"/>
              </a:lnSpc>
              <a:spcBef>
                <a:spcPts val="0"/>
              </a:spcBef>
            </a:pPr>
            <a:r>
              <a:rPr lang="zh-CN" altLang="en-US" sz="1800"/>
              <a:t>(2) 在计数过程中，若门控信号</a:t>
            </a:r>
            <a:endParaRPr lang="zh-CN" altLang="en-US" sz="1800"/>
          </a:p>
          <a:p>
            <a:pPr latinLnBrk="0">
              <a:lnSpc>
                <a:spcPts val="3600"/>
              </a:lnSpc>
              <a:spcBef>
                <a:spcPts val="0"/>
              </a:spcBef>
            </a:pPr>
            <a:r>
              <a:rPr lang="zh-CN" altLang="en-US" sz="1800"/>
              <a:t>     GATE发生了正跳变，则不论</a:t>
            </a:r>
            <a:endParaRPr lang="zh-CN" altLang="en-US" sz="1800"/>
          </a:p>
          <a:p>
            <a:pPr latinLnBrk="0">
              <a:lnSpc>
                <a:spcPts val="3600"/>
              </a:lnSpc>
              <a:spcBef>
                <a:spcPts val="0"/>
              </a:spcBef>
            </a:pPr>
            <a:r>
              <a:rPr lang="zh-CN" altLang="en-US" sz="1800"/>
              <a:t>     计数是否结束，都将开始新一</a:t>
            </a:r>
            <a:endParaRPr lang="zh-CN" altLang="en-US" sz="1800"/>
          </a:p>
          <a:p>
            <a:pPr latinLnBrk="0">
              <a:lnSpc>
                <a:spcPts val="3600"/>
              </a:lnSpc>
              <a:spcBef>
                <a:spcPts val="0"/>
              </a:spcBef>
            </a:pPr>
            <a:r>
              <a:rPr lang="zh-CN" altLang="en-US" sz="1800"/>
              <a:t>     轮的计数。这也正是</a:t>
            </a:r>
            <a:r>
              <a:rPr lang="zh-CN" altLang="en-US" sz="1800">
                <a:solidFill>
                  <a:srgbClr val="FF0000"/>
                </a:solidFill>
              </a:rPr>
              <a:t>硬件触发</a:t>
            </a:r>
            <a:endParaRPr lang="zh-CN" altLang="en-US" sz="1800">
              <a:solidFill>
                <a:srgbClr val="FF0000"/>
              </a:solidFill>
            </a:endParaRPr>
          </a:p>
          <a:p>
            <a:pPr latinLnBrk="0">
              <a:lnSpc>
                <a:spcPts val="3600"/>
              </a:lnSpc>
              <a:spcBef>
                <a:spcPts val="0"/>
              </a:spcBef>
            </a:pPr>
            <a:r>
              <a:rPr lang="zh-CN" altLang="en-US" sz="1800">
                <a:solidFill>
                  <a:srgbClr val="FF0000"/>
                </a:solidFill>
              </a:rPr>
              <a:t>     </a:t>
            </a:r>
            <a:r>
              <a:rPr lang="zh-CN" altLang="en-US" sz="1800"/>
              <a:t>选通名字的由来。</a:t>
            </a:r>
            <a:endParaRPr lang="zh-CN" altLang="en-US" sz="1800"/>
          </a:p>
          <a:p>
            <a:pPr latinLnBrk="0">
              <a:lnSpc>
                <a:spcPts val="3600"/>
              </a:lnSpc>
              <a:spcBef>
                <a:spcPts val="0"/>
              </a:spcBef>
            </a:pPr>
            <a:r>
              <a:rPr lang="zh-CN" altLang="en-US" sz="1800"/>
              <a:t>(3) 在计数过程中修改了计数初值，</a:t>
            </a:r>
            <a:endParaRPr lang="zh-CN" altLang="en-US" sz="1800"/>
          </a:p>
          <a:p>
            <a:pPr latinLnBrk="0">
              <a:lnSpc>
                <a:spcPts val="3600"/>
              </a:lnSpc>
              <a:spcBef>
                <a:spcPts val="0"/>
              </a:spcBef>
            </a:pPr>
            <a:r>
              <a:rPr lang="zh-CN" altLang="en-US" sz="1800"/>
              <a:t>    不会影响正在进行的计数工作。</a:t>
            </a:r>
            <a:endParaRPr lang="zh-CN" altLang="en-US" sz="1800"/>
          </a:p>
        </p:txBody>
      </p:sp>
      <p:pic>
        <p:nvPicPr>
          <p:cNvPr id="2" name="图片 30" descr="7t27"/>
          <p:cNvPicPr>
            <a:picLocks noChangeAspect="1"/>
          </p:cNvPicPr>
          <p:nvPr/>
        </p:nvPicPr>
        <p:blipFill>
          <a:blip r:embed="rId1"/>
          <a:stretch>
            <a:fillRect/>
          </a:stretch>
        </p:blipFill>
        <p:spPr>
          <a:xfrm>
            <a:off x="428625" y="2567940"/>
            <a:ext cx="4766945" cy="3314065"/>
          </a:xfrm>
          <a:prstGeom prst="rect">
            <a:avLst/>
          </a:prstGeom>
          <a:noFill/>
          <a:ln w="9525">
            <a:noFill/>
          </a:ln>
        </p:spPr>
      </p:pic>
      <p:sp>
        <p:nvSpPr>
          <p:cNvPr id="100" name="文本框 99"/>
          <p:cNvSpPr txBox="1"/>
          <p:nvPr/>
        </p:nvSpPr>
        <p:spPr>
          <a:xfrm>
            <a:off x="880110" y="6099175"/>
            <a:ext cx="3206750" cy="337185"/>
          </a:xfrm>
          <a:prstGeom prst="rect">
            <a:avLst/>
          </a:prstGeom>
          <a:noFill/>
          <a:ln w="9525">
            <a:noFill/>
          </a:ln>
        </p:spPr>
        <p:txBody>
          <a:bodyPr wrap="square">
            <a:spAutoFit/>
          </a:bodyPr>
          <a:p>
            <a:pPr marL="0" indent="0" algn="ctr"/>
            <a:r>
              <a:rPr sz="1600" b="1">
                <a:latin typeface="Times New Roman" panose="02020603050405020304" charset="0"/>
                <a:ea typeface="宋体" panose="02010600030101010101" pitchFamily="2" charset="-122"/>
              </a:rPr>
              <a:t>图8.2</a:t>
            </a:r>
            <a:r>
              <a:rPr lang="en-US" sz="1600" b="1">
                <a:latin typeface="Times New Roman" panose="02020603050405020304" charset="0"/>
                <a:ea typeface="宋体" panose="02010600030101010101" pitchFamily="2" charset="-122"/>
              </a:rPr>
              <a:t>7</a:t>
            </a:r>
            <a:r>
              <a:rPr sz="1600" b="1">
                <a:latin typeface="Times New Roman" panose="02020603050405020304" charset="0"/>
                <a:ea typeface="宋体" panose="02010600030101010101" pitchFamily="2" charset="-122"/>
              </a:rPr>
              <a:t>  方式</a:t>
            </a:r>
            <a:r>
              <a:rPr lang="en-US" sz="1600" b="1">
                <a:latin typeface="Times New Roman" panose="02020603050405020304" charset="0"/>
                <a:ea typeface="宋体" panose="02010600030101010101" pitchFamily="2" charset="-122"/>
              </a:rPr>
              <a:t>5</a:t>
            </a:r>
            <a:r>
              <a:rPr sz="1600" b="1">
                <a:latin typeface="Times New Roman" panose="02020603050405020304" charset="0"/>
                <a:ea typeface="宋体" panose="02010600030101010101" pitchFamily="2" charset="-122"/>
              </a:rPr>
              <a:t>的工作波形</a:t>
            </a:r>
            <a:endParaRPr sz="1600" b="1">
              <a:latin typeface="Times New Roman" panose="02020603050405020304" charset="0"/>
              <a:ea typeface="宋体" panose="02010600030101010101" pitchFamily="2" charset="-122"/>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75260" y="1529715"/>
            <a:ext cx="8567420" cy="1130935"/>
          </a:xfrm>
        </p:spPr>
        <p:txBody>
          <a:bodyPr/>
          <a:p>
            <a:pPr latinLnBrk="0">
              <a:lnSpc>
                <a:spcPts val="4000"/>
              </a:lnSpc>
              <a:spcBef>
                <a:spcPts val="0"/>
              </a:spcBef>
            </a:pPr>
            <a:r>
              <a:rPr lang="en-US" altLang="zh-CN" sz="2000"/>
              <a:t>        </a:t>
            </a:r>
            <a:r>
              <a:rPr lang="zh-CN" altLang="en-US" sz="2000"/>
              <a:t>门控信号GATE对不同的工作方式，其作用也不一样。表8.8和表8.9分别给出了GATE信号的功能和计数过程中改变计数值对6种工作方式的影响。</a:t>
            </a:r>
            <a:endParaRPr lang="zh-CN" altLang="en-US" sz="2000"/>
          </a:p>
        </p:txBody>
      </p:sp>
      <p:sp>
        <p:nvSpPr>
          <p:cNvPr id="5" name="标题 4"/>
          <p:cNvSpPr>
            <a:spLocks noGrp="1"/>
          </p:cNvSpPr>
          <p:nvPr>
            <p:ph type="title"/>
          </p:nvPr>
        </p:nvSpPr>
        <p:spPr/>
        <p:txBody>
          <a:bodyPr/>
          <a:p>
            <a:endParaRPr lang="zh-CN" altLang="en-US"/>
          </a:p>
        </p:txBody>
      </p:sp>
      <p:graphicFrame>
        <p:nvGraphicFramePr>
          <p:cNvPr id="4" name="表格 3"/>
          <p:cNvGraphicFramePr/>
          <p:nvPr/>
        </p:nvGraphicFramePr>
        <p:xfrm>
          <a:off x="175260" y="3135630"/>
          <a:ext cx="4808855" cy="3222625"/>
        </p:xfrm>
        <a:graphic>
          <a:graphicData uri="http://schemas.openxmlformats.org/drawingml/2006/table">
            <a:tbl>
              <a:tblPr firstRow="1" bandRow="1">
                <a:tableStyleId>{5940675A-B579-460E-94D1-54222C63F5DA}</a:tableStyleId>
              </a:tblPr>
              <a:tblGrid>
                <a:gridCol w="723900"/>
                <a:gridCol w="2098040"/>
                <a:gridCol w="1117600"/>
                <a:gridCol w="869315"/>
              </a:tblGrid>
              <a:tr h="460375">
                <a:tc>
                  <a:txBody>
                    <a:bodyPr/>
                    <a:p>
                      <a:pPr indent="0" algn="ctr">
                        <a:buNone/>
                      </a:pPr>
                      <a:r>
                        <a:rPr lang="en-US" sz="1400" b="1">
                          <a:solidFill>
                            <a:srgbClr val="000000"/>
                          </a:solidFill>
                          <a:latin typeface="Times New Roman" panose="02020603050405020304" charset="0"/>
                          <a:cs typeface="Times New Roman" panose="02020603050405020304" charset="0"/>
                        </a:rPr>
                        <a:t>GATE</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低电平或变到低电平</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上升沿</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高电平</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方式0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禁止计数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不影响</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允许计数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方式1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不影响</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启动计数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不影响</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方式2</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禁止计数并置OUT为高</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初始化计数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允许计数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方式3</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禁止计数并置OUT为高</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初始化计数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允许计数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方式4</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禁止计数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不影响</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允许计数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方式5</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不影响</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启动计数</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不影响</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5387975" y="3135630"/>
          <a:ext cx="3454400" cy="3222625"/>
        </p:xfrm>
        <a:graphic>
          <a:graphicData uri="http://schemas.openxmlformats.org/drawingml/2006/table">
            <a:tbl>
              <a:tblPr firstRow="1" bandRow="1">
                <a:tableStyleId>{5940675A-B579-460E-94D1-54222C63F5DA}</a:tableStyleId>
              </a:tblPr>
              <a:tblGrid>
                <a:gridCol w="528320"/>
                <a:gridCol w="1247140"/>
                <a:gridCol w="1678940"/>
              </a:tblGrid>
              <a:tr h="460375">
                <a:tc>
                  <a:txBody>
                    <a:bodyPr/>
                    <a:p>
                      <a:pPr indent="0" algn="ctr">
                        <a:buNone/>
                      </a:pPr>
                      <a:r>
                        <a:rPr lang="en-US" sz="1400" b="1">
                          <a:solidFill>
                            <a:srgbClr val="000000"/>
                          </a:solidFill>
                          <a:latin typeface="Times New Roman" panose="02020603050405020304" charset="0"/>
                          <a:cs typeface="Times New Roman" panose="02020603050405020304" charset="0"/>
                        </a:rPr>
                        <a:t>方式</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功能</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改变计数值</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计数结束中断</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立即有效</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可编程单稳</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外部触发后有效</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2</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频率发生器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计数到0后有效</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3</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方波发生器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计数到0后有效</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4</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软件触发选通</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立即有效</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60375">
                <a:tc>
                  <a:txBody>
                    <a:bodyPr/>
                    <a:p>
                      <a:pPr indent="0" algn="ctr">
                        <a:buNone/>
                      </a:pPr>
                      <a:r>
                        <a:rPr lang="en-US" sz="1400" b="0">
                          <a:solidFill>
                            <a:srgbClr val="000000"/>
                          </a:solidFill>
                          <a:latin typeface="Times New Roman" panose="02020603050405020304" charset="0"/>
                          <a:cs typeface="Times New Roman" panose="02020603050405020304" charset="0"/>
                        </a:rPr>
                        <a:t>5</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硬件触发选通</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Times New Roman" panose="02020603050405020304" charset="0"/>
                          <a:cs typeface="Times New Roman" panose="02020603050405020304" charset="0"/>
                        </a:rPr>
                        <a:t>外部触发后有效</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1583690" y="2828925"/>
            <a:ext cx="2400935" cy="306705"/>
          </a:xfrm>
          <a:prstGeom prst="rect">
            <a:avLst/>
          </a:prstGeom>
          <a:noFill/>
          <a:ln w="9525">
            <a:noFill/>
          </a:ln>
        </p:spPr>
        <p:txBody>
          <a:bodyPr wrap="square">
            <a:spAutoFit/>
          </a:bodyPr>
          <a:p>
            <a:pPr marL="0" indent="0"/>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8.8  GATE</a:t>
            </a:r>
            <a:r>
              <a:rPr lang="zh-CN" sz="1400" b="1">
                <a:solidFill>
                  <a:srgbClr val="00349E"/>
                </a:solidFill>
                <a:ea typeface="宋体" panose="02010600030101010101" pitchFamily="2" charset="-122"/>
              </a:rPr>
              <a:t>信号功能表</a:t>
            </a:r>
            <a:endParaRPr lang="zh-CN" altLang="en-US" sz="1400" b="1">
              <a:solidFill>
                <a:srgbClr val="00349E"/>
              </a:solidFill>
              <a:ea typeface="宋体" panose="02010600030101010101" pitchFamily="2" charset="-122"/>
            </a:endParaRPr>
          </a:p>
        </p:txBody>
      </p:sp>
      <p:sp>
        <p:nvSpPr>
          <p:cNvPr id="7" name="文本框 6"/>
          <p:cNvSpPr txBox="1"/>
          <p:nvPr/>
        </p:nvSpPr>
        <p:spPr>
          <a:xfrm>
            <a:off x="5778500" y="2828925"/>
            <a:ext cx="2827020" cy="306705"/>
          </a:xfrm>
          <a:prstGeom prst="rect">
            <a:avLst/>
          </a:prstGeom>
          <a:noFill/>
          <a:ln w="9525">
            <a:noFill/>
          </a:ln>
        </p:spPr>
        <p:txBody>
          <a:bodyPr wrap="square">
            <a:spAutoFit/>
          </a:bodyPr>
          <a:p>
            <a:pPr marL="0" indent="0"/>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8.9 </a:t>
            </a:r>
            <a:r>
              <a:rPr sz="1400" b="1">
                <a:solidFill>
                  <a:srgbClr val="00349E"/>
                </a:solidFill>
              </a:rPr>
              <a:t>改变计数值对计数的影响</a:t>
            </a:r>
            <a:endParaRPr sz="1400" b="1">
              <a:solidFill>
                <a:srgbClr val="00349E"/>
              </a:solidFill>
            </a:endParaRPr>
          </a:p>
        </p:txBody>
      </p:sp>
      <p:sp>
        <p:nvSpPr>
          <p:cNvPr id="8" name="文本占位符 7"/>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6215" y="1488440"/>
            <a:ext cx="4251325" cy="2823210"/>
          </a:xfrm>
        </p:spPr>
        <p:txBody>
          <a:bodyPr/>
          <a:p>
            <a:pPr latinLnBrk="0">
              <a:lnSpc>
                <a:spcPts val="3000"/>
              </a:lnSpc>
              <a:spcBef>
                <a:spcPts val="0"/>
              </a:spcBef>
            </a:pPr>
            <a:r>
              <a:rPr lang="zh-CN" altLang="en-US" sz="2000"/>
              <a:t>8.2.4  8253的初始化编程及应用</a:t>
            </a:r>
            <a:endParaRPr lang="zh-CN" altLang="en-US" sz="2000"/>
          </a:p>
          <a:p>
            <a:pPr latinLnBrk="0">
              <a:lnSpc>
                <a:spcPts val="3000"/>
              </a:lnSpc>
              <a:spcBef>
                <a:spcPts val="0"/>
              </a:spcBef>
            </a:pPr>
            <a:r>
              <a:rPr lang="zh-CN" altLang="en-US" sz="2000"/>
              <a:t>       IBM-PC/XT的系统板上使用</a:t>
            </a:r>
            <a:endParaRPr lang="zh-CN" altLang="en-US" sz="2000"/>
          </a:p>
          <a:p>
            <a:pPr latinLnBrk="0">
              <a:lnSpc>
                <a:spcPts val="3000"/>
              </a:lnSpc>
              <a:spcBef>
                <a:spcPts val="0"/>
              </a:spcBef>
            </a:pPr>
            <a:r>
              <a:rPr lang="zh-CN" altLang="en-US" sz="2000"/>
              <a:t>了一片8253来构成系统定时计数</a:t>
            </a:r>
            <a:endParaRPr lang="zh-CN" altLang="en-US" sz="2000"/>
          </a:p>
          <a:p>
            <a:pPr latinLnBrk="0">
              <a:lnSpc>
                <a:spcPts val="3000"/>
              </a:lnSpc>
              <a:spcBef>
                <a:spcPts val="0"/>
              </a:spcBef>
            </a:pPr>
            <a:r>
              <a:rPr lang="zh-CN" altLang="en-US" sz="2000"/>
              <a:t>的核心部件。如图8.28所示。</a:t>
            </a:r>
            <a:endParaRPr lang="zh-CN" altLang="en-US" sz="2000"/>
          </a:p>
          <a:p>
            <a:pPr latinLnBrk="0">
              <a:lnSpc>
                <a:spcPts val="3000"/>
              </a:lnSpc>
              <a:spcBef>
                <a:spcPts val="0"/>
              </a:spcBef>
            </a:pPr>
            <a:r>
              <a:rPr lang="zh-CN" altLang="en-US" sz="1800" b="1">
                <a:solidFill>
                  <a:srgbClr val="730372"/>
                </a:solidFill>
              </a:rPr>
              <a:t>其中：</a:t>
            </a:r>
            <a:endParaRPr lang="zh-CN" altLang="en-US" sz="1800" b="1">
              <a:solidFill>
                <a:srgbClr val="730372"/>
              </a:solidFill>
            </a:endParaRPr>
          </a:p>
          <a:p>
            <a:pPr latinLnBrk="0">
              <a:lnSpc>
                <a:spcPts val="3000"/>
              </a:lnSpc>
              <a:spcBef>
                <a:spcPts val="0"/>
              </a:spcBef>
            </a:pPr>
            <a:r>
              <a:rPr lang="zh-CN" altLang="en-US" sz="1800" b="1"/>
              <a:t>A</a:t>
            </a:r>
            <a:r>
              <a:rPr lang="zh-CN" altLang="en-US" sz="1800" b="1" baseline="-25000"/>
              <a:t>0</a:t>
            </a:r>
            <a:r>
              <a:rPr lang="zh-CN" altLang="en-US" sz="1800" b="1"/>
              <a:t>、A</a:t>
            </a:r>
            <a:r>
              <a:rPr lang="zh-CN" altLang="en-US" sz="1800" b="1" baseline="-25000"/>
              <a:t>1</a:t>
            </a:r>
            <a:r>
              <a:rPr lang="zh-CN" altLang="en-US" sz="1800"/>
              <a:t>用于寻址8253内部寄存器和计数器。端口地址分配如表8.10所示。</a:t>
            </a:r>
            <a:endParaRPr lang="zh-CN" altLang="en-US" sz="1800"/>
          </a:p>
        </p:txBody>
      </p:sp>
      <p:sp>
        <p:nvSpPr>
          <p:cNvPr id="5" name="标题 4"/>
          <p:cNvSpPr>
            <a:spLocks noGrp="1"/>
          </p:cNvSpPr>
          <p:nvPr>
            <p:ph type="title"/>
          </p:nvPr>
        </p:nvSpPr>
        <p:spPr/>
        <p:txBody>
          <a:bodyPr/>
          <a:p>
            <a:endParaRPr lang="zh-CN" altLang="en-US"/>
          </a:p>
        </p:txBody>
      </p:sp>
      <p:pic>
        <p:nvPicPr>
          <p:cNvPr id="2" name="图片 31" descr="7t28"/>
          <p:cNvPicPr>
            <a:picLocks noChangeAspect="1"/>
          </p:cNvPicPr>
          <p:nvPr/>
        </p:nvPicPr>
        <p:blipFill>
          <a:blip r:embed="rId1"/>
          <a:stretch>
            <a:fillRect/>
          </a:stretch>
        </p:blipFill>
        <p:spPr>
          <a:xfrm>
            <a:off x="4447540" y="1488440"/>
            <a:ext cx="4743450" cy="4264025"/>
          </a:xfrm>
          <a:prstGeom prst="rect">
            <a:avLst/>
          </a:prstGeom>
          <a:noFill/>
          <a:ln w="9525">
            <a:noFill/>
          </a:ln>
        </p:spPr>
      </p:pic>
      <p:sp>
        <p:nvSpPr>
          <p:cNvPr id="100" name="文本框 99"/>
          <p:cNvSpPr txBox="1"/>
          <p:nvPr/>
        </p:nvSpPr>
        <p:spPr>
          <a:xfrm>
            <a:off x="5199380" y="6129655"/>
            <a:ext cx="308165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8.28  8253</a:t>
            </a:r>
            <a:r>
              <a:rPr lang="zh-CN" sz="1400" b="1">
                <a:solidFill>
                  <a:srgbClr val="00349E"/>
                </a:solidFill>
                <a:ea typeface="宋体" panose="02010600030101010101" pitchFamily="2" charset="-122"/>
              </a:rPr>
              <a:t>在系统板上的连接图</a:t>
            </a:r>
            <a:endParaRPr lang="zh-CN" altLang="en-US" sz="1400" b="1">
              <a:solidFill>
                <a:srgbClr val="00349E"/>
              </a:solidFill>
              <a:ea typeface="宋体" panose="02010600030101010101" pitchFamily="2" charset="-122"/>
            </a:endParaRPr>
          </a:p>
        </p:txBody>
      </p:sp>
      <p:graphicFrame>
        <p:nvGraphicFramePr>
          <p:cNvPr id="4" name="表格 3"/>
          <p:cNvGraphicFramePr/>
          <p:nvPr/>
        </p:nvGraphicFramePr>
        <p:xfrm>
          <a:off x="298450" y="4537075"/>
          <a:ext cx="3808730" cy="1901825"/>
        </p:xfrm>
        <a:graphic>
          <a:graphicData uri="http://schemas.openxmlformats.org/drawingml/2006/table">
            <a:tbl>
              <a:tblPr firstRow="1" bandRow="1">
                <a:tableStyleId>{5940675A-B579-460E-94D1-54222C63F5DA}</a:tableStyleId>
              </a:tblPr>
              <a:tblGrid>
                <a:gridCol w="1566545"/>
                <a:gridCol w="2242185"/>
              </a:tblGrid>
              <a:tr h="380365">
                <a:tc>
                  <a:txBody>
                    <a:bodyPr/>
                    <a:p>
                      <a:pPr indent="0" algn="ctr">
                        <a:buNone/>
                      </a:pPr>
                      <a:r>
                        <a:rPr lang="en-US" sz="1400" b="1">
                          <a:solidFill>
                            <a:srgbClr val="000000"/>
                          </a:solidFill>
                          <a:latin typeface="Times New Roman" panose="02020603050405020304" charset="0"/>
                          <a:cs typeface="Times New Roman" panose="02020603050405020304" charset="0"/>
                        </a:rPr>
                        <a:t>I/O端口地址</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计数器通道及寄存器</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0365">
                <a:tc>
                  <a:txBody>
                    <a:bodyPr/>
                    <a:p>
                      <a:pPr indent="0" algn="ctr">
                        <a:buNone/>
                      </a:pPr>
                      <a:r>
                        <a:rPr lang="en-US" sz="1400" b="0">
                          <a:solidFill>
                            <a:srgbClr val="000000"/>
                          </a:solidFill>
                          <a:latin typeface="Times New Roman" panose="02020603050405020304" charset="0"/>
                          <a:cs typeface="Times New Roman" panose="02020603050405020304" charset="0"/>
                        </a:rPr>
                        <a:t>0040H</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计数器0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80365">
                <a:tc>
                  <a:txBody>
                    <a:bodyPr/>
                    <a:p>
                      <a:pPr indent="0" algn="ctr">
                        <a:buNone/>
                      </a:pPr>
                      <a:r>
                        <a:rPr lang="en-US" sz="1400" b="0">
                          <a:solidFill>
                            <a:srgbClr val="000000"/>
                          </a:solidFill>
                          <a:latin typeface="Times New Roman" panose="02020603050405020304" charset="0"/>
                          <a:cs typeface="Times New Roman" panose="02020603050405020304" charset="0"/>
                        </a:rPr>
                        <a:t>0041H</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计数器1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80365">
                <a:tc>
                  <a:txBody>
                    <a:bodyPr/>
                    <a:p>
                      <a:pPr indent="0" algn="ctr">
                        <a:buNone/>
                      </a:pPr>
                      <a:r>
                        <a:rPr lang="en-US" sz="1400" b="0">
                          <a:solidFill>
                            <a:srgbClr val="000000"/>
                          </a:solidFill>
                          <a:latin typeface="Times New Roman" panose="02020603050405020304" charset="0"/>
                          <a:cs typeface="Times New Roman" panose="02020603050405020304" charset="0"/>
                        </a:rPr>
                        <a:t>0042H</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计数器2</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80365">
                <a:tc>
                  <a:txBody>
                    <a:bodyPr/>
                    <a:p>
                      <a:pPr indent="0" algn="ctr">
                        <a:buNone/>
                      </a:pPr>
                      <a:r>
                        <a:rPr lang="en-US" sz="1400" b="0">
                          <a:solidFill>
                            <a:srgbClr val="000000"/>
                          </a:solidFill>
                          <a:latin typeface="Times New Roman" panose="02020603050405020304" charset="0"/>
                          <a:cs typeface="Times New Roman" panose="02020603050405020304" charset="0"/>
                        </a:rPr>
                        <a:t>0043H</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控制寄存器</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960120" y="4264025"/>
            <a:ext cx="230949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8.10  </a:t>
            </a:r>
            <a:r>
              <a:rPr lang="zh-CN" sz="1400" b="1">
                <a:solidFill>
                  <a:srgbClr val="00349E"/>
                </a:solidFill>
                <a:ea typeface="宋体" panose="02010600030101010101" pitchFamily="2" charset="-122"/>
              </a:rPr>
              <a:t>端口地址分配表</a:t>
            </a:r>
            <a:endParaRPr lang="zh-CN" altLang="en-US" sz="1400" b="1">
              <a:solidFill>
                <a:srgbClr val="00349E"/>
              </a:solidFill>
              <a:ea typeface="宋体" panose="02010600030101010101" pitchFamily="2" charset="-122"/>
            </a:endParaRPr>
          </a:p>
        </p:txBody>
      </p:sp>
      <p:sp>
        <p:nvSpPr>
          <p:cNvPr id="7" name="文本占位符 6"/>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423670"/>
            <a:ext cx="8229600" cy="5041265"/>
          </a:xfrm>
        </p:spPr>
        <p:txBody>
          <a:bodyPr/>
          <a:p>
            <a:pPr latinLnBrk="0">
              <a:lnSpc>
                <a:spcPts val="3560"/>
              </a:lnSpc>
              <a:spcBef>
                <a:spcPts val="0"/>
              </a:spcBef>
            </a:pPr>
            <a:r>
              <a:rPr lang="zh-CN" altLang="en-US" sz="2000"/>
              <a:t>3个通道计数器的功能</a:t>
            </a:r>
            <a:endParaRPr lang="zh-CN" altLang="en-US" sz="2000"/>
          </a:p>
          <a:p>
            <a:pPr latinLnBrk="0">
              <a:lnSpc>
                <a:spcPts val="3560"/>
              </a:lnSpc>
              <a:spcBef>
                <a:spcPts val="0"/>
              </a:spcBef>
            </a:pPr>
            <a:r>
              <a:rPr lang="zh-CN" altLang="en-US" sz="2000"/>
              <a:t>1) 计数器0</a:t>
            </a:r>
            <a:endParaRPr lang="zh-CN" altLang="en-US" sz="2000"/>
          </a:p>
          <a:p>
            <a:pPr latinLnBrk="0">
              <a:lnSpc>
                <a:spcPts val="3560"/>
              </a:lnSpc>
              <a:spcBef>
                <a:spcPts val="0"/>
              </a:spcBef>
            </a:pPr>
            <a:r>
              <a:rPr lang="zh-CN" altLang="en-US" sz="2000"/>
              <a:t>     系统分配给它的口地址是0040H。它用作IBM-PC/XT系统的“时钟”计时电路。</a:t>
            </a:r>
            <a:endParaRPr lang="zh-CN" altLang="en-US" sz="2000"/>
          </a:p>
          <a:p>
            <a:pPr latinLnBrk="0">
              <a:lnSpc>
                <a:spcPts val="3560"/>
              </a:lnSpc>
              <a:spcBef>
                <a:spcPts val="0"/>
              </a:spcBef>
              <a:buClr>
                <a:srgbClr val="00349E"/>
              </a:buClr>
              <a:buFont typeface="Wingdings" panose="05000000000000000000" charset="0"/>
            </a:pPr>
            <a:r>
              <a:rPr lang="zh-CN" altLang="en-US" sz="2000" b="1">
                <a:solidFill>
                  <a:srgbClr val="730372"/>
                </a:solidFill>
              </a:rPr>
              <a:t>分析：</a:t>
            </a:r>
            <a:endParaRPr lang="zh-CN" altLang="en-US" sz="2000" b="1">
              <a:solidFill>
                <a:srgbClr val="730372"/>
              </a:solidFill>
            </a:endParaRPr>
          </a:p>
          <a:p>
            <a:pPr marL="342900" latinLnBrk="0">
              <a:lnSpc>
                <a:spcPts val="3560"/>
              </a:lnSpc>
              <a:spcBef>
                <a:spcPts val="0"/>
              </a:spcBef>
              <a:buClr>
                <a:srgbClr val="00349E"/>
              </a:buClr>
              <a:buFont typeface="Wingdings" panose="05000000000000000000" charset="0"/>
              <a:buChar char="Ø"/>
            </a:pPr>
            <a:r>
              <a:rPr lang="zh-CN" altLang="en-US" sz="1800"/>
              <a:t>其门控信号GATE由于恒接+5V电源，       为1.193MHz方波信号；</a:t>
            </a:r>
            <a:endParaRPr lang="zh-CN" altLang="en-US" sz="1800"/>
          </a:p>
          <a:p>
            <a:pPr marL="285750" latinLnBrk="0">
              <a:lnSpc>
                <a:spcPts val="3560"/>
              </a:lnSpc>
              <a:spcBef>
                <a:spcPts val="0"/>
              </a:spcBef>
              <a:buClr>
                <a:srgbClr val="00349E"/>
              </a:buClr>
              <a:buFont typeface="Wingdings" panose="05000000000000000000" charset="0"/>
              <a:buChar char="Ø"/>
            </a:pPr>
            <a:r>
              <a:rPr lang="zh-CN" altLang="en-US" sz="1800"/>
              <a:t> 计数器0的输出        接在系统中断控制器8259的中断请求线上；</a:t>
            </a:r>
            <a:endParaRPr lang="zh-CN" altLang="en-US" sz="1800"/>
          </a:p>
          <a:p>
            <a:pPr marL="285750" latinLnBrk="0">
              <a:lnSpc>
                <a:spcPts val="3560"/>
              </a:lnSpc>
              <a:spcBef>
                <a:spcPts val="0"/>
              </a:spcBef>
              <a:buClr>
                <a:srgbClr val="00349E"/>
              </a:buClr>
              <a:buFont typeface="Wingdings" panose="05000000000000000000" charset="0"/>
              <a:buChar char="Ø"/>
            </a:pPr>
            <a:r>
              <a:rPr lang="zh-CN" altLang="en-US" sz="1800"/>
              <a:t> BIOS初始化计数器0为</a:t>
            </a:r>
            <a:r>
              <a:rPr lang="zh-CN" altLang="en-US" sz="1800">
                <a:solidFill>
                  <a:srgbClr val="FF0000"/>
                </a:solidFill>
              </a:rPr>
              <a:t>工作方式3，初值预置为0</a:t>
            </a:r>
            <a:r>
              <a:rPr lang="zh-CN" altLang="en-US" sz="1800"/>
              <a:t>，最大计数值为</a:t>
            </a:r>
            <a:r>
              <a:rPr lang="en-US" altLang="zh-CN" sz="1800"/>
              <a:t>2</a:t>
            </a:r>
            <a:r>
              <a:rPr lang="en-US" altLang="zh-CN" sz="1800" baseline="30000"/>
              <a:t>16</a:t>
            </a:r>
            <a:endParaRPr lang="zh-CN" altLang="en-US" sz="1800" baseline="30000"/>
          </a:p>
          <a:p>
            <a:pPr marL="285750" latinLnBrk="0">
              <a:lnSpc>
                <a:spcPts val="3560"/>
              </a:lnSpc>
              <a:spcBef>
                <a:spcPts val="0"/>
              </a:spcBef>
              <a:buClr>
                <a:srgbClr val="00349E"/>
              </a:buClr>
              <a:buFont typeface="Wingdings" panose="05000000000000000000" charset="0"/>
              <a:buChar char="Ø"/>
            </a:pPr>
            <a:r>
              <a:rPr lang="zh-CN" altLang="en-US" sz="1800" baseline="30000"/>
              <a:t> </a:t>
            </a:r>
            <a:r>
              <a:rPr lang="zh-CN" altLang="en-US" sz="1800"/>
              <a:t>BIOS时钟中断服务程序的地址单元0040H: 006CH和0040H: 006DH保存时钟的低位字，0040H: 006EH和0040H: 006FH保存时钟的高位字，。</a:t>
            </a:r>
            <a:endParaRPr lang="zh-CN" altLang="en-US" sz="1800"/>
          </a:p>
        </p:txBody>
      </p:sp>
      <p:sp>
        <p:nvSpPr>
          <p:cNvPr id="5" name="标题 4"/>
          <p:cNvSpPr>
            <a:spLocks noGrp="1"/>
          </p:cNvSpPr>
          <p:nvPr>
            <p:ph type="title"/>
          </p:nvPr>
        </p:nvSpPr>
        <p:spPr/>
        <p:txBody>
          <a:bodyPr/>
          <a:p>
            <a:endParaRPr lang="zh-CN" altLang="en-US"/>
          </a:p>
        </p:txBody>
      </p:sp>
      <p:graphicFrame>
        <p:nvGraphicFramePr>
          <p:cNvPr id="2" name="对象 140"/>
          <p:cNvGraphicFramePr>
            <a:graphicFrameLocks noChangeAspect="1"/>
          </p:cNvGraphicFramePr>
          <p:nvPr/>
        </p:nvGraphicFramePr>
        <p:xfrm>
          <a:off x="4716780" y="3853180"/>
          <a:ext cx="659130" cy="377190"/>
        </p:xfrm>
        <a:graphic>
          <a:graphicData uri="http://schemas.openxmlformats.org/presentationml/2006/ole">
            <mc:AlternateContent xmlns:mc="http://schemas.openxmlformats.org/markup-compatibility/2006">
              <mc:Choice xmlns:v="urn:schemas-microsoft-com:vml" Requires="v">
                <p:oleObj spid="_x0000_s8" name="" r:id="rId1" imgW="355600" imgH="203200" progId="Equation.KSEE3">
                  <p:embed/>
                </p:oleObj>
              </mc:Choice>
              <mc:Fallback>
                <p:oleObj name="" r:id="rId1" imgW="355600" imgH="203200" progId="Equation.KSEE3">
                  <p:embed/>
                  <p:pic>
                    <p:nvPicPr>
                      <p:cNvPr id="0" name="图片 7"/>
                      <p:cNvPicPr/>
                      <p:nvPr/>
                    </p:nvPicPr>
                    <p:blipFill>
                      <a:blip r:embed="rId2"/>
                      <a:stretch>
                        <a:fillRect/>
                      </a:stretch>
                    </p:blipFill>
                    <p:spPr>
                      <a:xfrm>
                        <a:off x="4716780" y="3853180"/>
                        <a:ext cx="659130" cy="377190"/>
                      </a:xfrm>
                      <a:prstGeom prst="rect">
                        <a:avLst/>
                      </a:prstGeom>
                      <a:noFill/>
                      <a:ln w="38100">
                        <a:noFill/>
                        <a:miter/>
                      </a:ln>
                    </p:spPr>
                  </p:pic>
                </p:oleObj>
              </mc:Fallback>
            </mc:AlternateContent>
          </a:graphicData>
        </a:graphic>
      </p:graphicFrame>
      <p:graphicFrame>
        <p:nvGraphicFramePr>
          <p:cNvPr id="4" name="对象 253"/>
          <p:cNvGraphicFramePr>
            <a:graphicFrameLocks noChangeAspect="1"/>
          </p:cNvGraphicFramePr>
          <p:nvPr/>
        </p:nvGraphicFramePr>
        <p:xfrm>
          <a:off x="2564765" y="4311650"/>
          <a:ext cx="557530" cy="323850"/>
        </p:xfrm>
        <a:graphic>
          <a:graphicData uri="http://schemas.openxmlformats.org/presentationml/2006/ole">
            <mc:AlternateContent xmlns:mc="http://schemas.openxmlformats.org/markup-compatibility/2006">
              <mc:Choice xmlns:v="urn:schemas-microsoft-com:vml" Requires="v">
                <p:oleObj spid="_x0000_s9" name="" r:id="rId3" imgW="393700" imgH="228600" progId="Equation.KSEE3">
                  <p:embed/>
                </p:oleObj>
              </mc:Choice>
              <mc:Fallback>
                <p:oleObj name="" r:id="rId3" imgW="393700" imgH="228600" progId="Equation.KSEE3">
                  <p:embed/>
                  <p:pic>
                    <p:nvPicPr>
                      <p:cNvPr id="0" name="图片 8"/>
                      <p:cNvPicPr/>
                      <p:nvPr/>
                    </p:nvPicPr>
                    <p:blipFill>
                      <a:blip r:embed="rId4"/>
                      <a:stretch>
                        <a:fillRect/>
                      </a:stretch>
                    </p:blipFill>
                    <p:spPr>
                      <a:xfrm>
                        <a:off x="2564765" y="4311650"/>
                        <a:ext cx="557530" cy="323850"/>
                      </a:xfrm>
                      <a:prstGeom prst="rect">
                        <a:avLst/>
                      </a:prstGeom>
                      <a:noFill/>
                      <a:ln w="38100">
                        <a:noFill/>
                        <a:miter/>
                      </a:ln>
                    </p:spPr>
                  </p:pic>
                </p:oleObj>
              </mc:Fallback>
            </mc:AlternateContent>
          </a:graphicData>
        </a:graphic>
      </p:graphicFrame>
      <p:sp>
        <p:nvSpPr>
          <p:cNvPr id="10" name="文本占位符 9"/>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863090"/>
            <a:ext cx="8229600" cy="3491865"/>
          </a:xfrm>
        </p:spPr>
        <p:txBody>
          <a:bodyPr vert="horz" rtlCol="0">
            <a:normAutofit/>
          </a:bodyPr>
          <a:p>
            <a:pPr lvl="0" algn="l">
              <a:lnSpc>
                <a:spcPts val="4000"/>
              </a:lnSpc>
              <a:spcBef>
                <a:spcPts val="0"/>
              </a:spcBef>
            </a:pPr>
            <a:r>
              <a:rPr sz="2000" b="1">
                <a:solidFill>
                  <a:srgbClr val="730372"/>
                </a:solidFill>
                <a:sym typeface="+mn-ea"/>
              </a:rPr>
              <a:t>BIOS</a:t>
            </a:r>
            <a:r>
              <a:rPr lang="zh-CN" sz="2000" b="1">
                <a:solidFill>
                  <a:srgbClr val="730372"/>
                </a:solidFill>
                <a:sym typeface="+mn-ea"/>
              </a:rPr>
              <a:t>对计数器</a:t>
            </a:r>
            <a:r>
              <a:rPr lang="en-US" altLang="zh-CN" sz="2000" b="1">
                <a:solidFill>
                  <a:srgbClr val="730372"/>
                </a:solidFill>
                <a:sym typeface="+mn-ea"/>
              </a:rPr>
              <a:t>0</a:t>
            </a:r>
            <a:r>
              <a:rPr lang="zh-CN" altLang="en-US" sz="2000" b="1">
                <a:solidFill>
                  <a:srgbClr val="730372"/>
                </a:solidFill>
                <a:sym typeface="+mn-ea"/>
              </a:rPr>
              <a:t>的</a:t>
            </a:r>
            <a:r>
              <a:rPr sz="2000" b="1">
                <a:solidFill>
                  <a:srgbClr val="730372"/>
                </a:solidFill>
                <a:sym typeface="+mn-ea"/>
              </a:rPr>
              <a:t>初始化程序段如下: </a:t>
            </a:r>
            <a:endParaRPr sz="2000" b="1">
              <a:solidFill>
                <a:srgbClr val="730372"/>
              </a:solidFill>
              <a:sym typeface="+mn-ea"/>
            </a:endParaRPr>
          </a:p>
          <a:p>
            <a:pPr marL="1080135" lvl="0" algn="l" latinLnBrk="0">
              <a:lnSpc>
                <a:spcPts val="4000"/>
              </a:lnSpc>
              <a:spcBef>
                <a:spcPts val="0"/>
              </a:spcBef>
            </a:pPr>
            <a:r>
              <a:rPr sz="2000">
                <a:latin typeface="Times New Roman" panose="02020603050405020304" charset="0"/>
                <a:cs typeface="Times New Roman" panose="02020603050405020304" charset="0"/>
                <a:sym typeface="+mn-ea"/>
              </a:rPr>
              <a:t>MOV   AL，36H             ; 通道0，方式3，二进制计数</a:t>
            </a:r>
            <a:endParaRPr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sz="2000">
                <a:latin typeface="Times New Roman" panose="02020603050405020304" charset="0"/>
                <a:cs typeface="Times New Roman" panose="02020603050405020304" charset="0"/>
                <a:sym typeface="+mn-ea"/>
              </a:rPr>
              <a:t>OUT   43H，AL             ; 写方式控制字</a:t>
            </a:r>
            <a:endParaRPr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sz="2000">
                <a:latin typeface="Times New Roman" panose="02020603050405020304" charset="0"/>
                <a:cs typeface="Times New Roman" panose="02020603050405020304" charset="0"/>
                <a:sym typeface="+mn-ea"/>
              </a:rPr>
              <a:t>MOV   AL，0</a:t>
            </a:r>
            <a:endParaRPr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sz="2000">
                <a:latin typeface="Times New Roman" panose="02020603050405020304" charset="0"/>
                <a:cs typeface="Times New Roman" panose="02020603050405020304" charset="0"/>
                <a:sym typeface="+mn-ea"/>
              </a:rPr>
              <a:t>OUT   40H，AL             ; 写计数器低字节</a:t>
            </a:r>
            <a:endParaRPr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sz="2000">
                <a:latin typeface="Times New Roman" panose="02020603050405020304" charset="0"/>
                <a:cs typeface="Times New Roman" panose="02020603050405020304" charset="0"/>
                <a:sym typeface="+mn-ea"/>
              </a:rPr>
              <a:t>OUT   40H，AL             ; 写计数器高字节</a:t>
            </a:r>
            <a:endParaRPr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9085"/>
            <a:ext cx="8309610" cy="4868545"/>
          </a:xfrm>
        </p:spPr>
        <p:txBody>
          <a:bodyPr vert="horz" rtlCol="0">
            <a:normAutofit/>
          </a:bodyPr>
          <a:p>
            <a:pPr lvl="0" algn="l" latinLnBrk="0">
              <a:lnSpc>
                <a:spcPts val="4000"/>
              </a:lnSpc>
              <a:spcBef>
                <a:spcPts val="0"/>
              </a:spcBef>
            </a:pPr>
            <a:r>
              <a:rPr lang="en-US" altLang="zh-CN" sz="2000">
                <a:sym typeface="+mn-ea"/>
              </a:rPr>
              <a:t>2) 计数器1</a:t>
            </a:r>
            <a:endParaRPr lang="en-US" altLang="zh-CN" sz="2000">
              <a:sym typeface="+mn-ea"/>
            </a:endParaRPr>
          </a:p>
          <a:p>
            <a:pPr lvl="0" algn="l" latinLnBrk="0">
              <a:lnSpc>
                <a:spcPts val="4000"/>
              </a:lnSpc>
              <a:spcBef>
                <a:spcPts val="0"/>
              </a:spcBef>
            </a:pPr>
            <a:r>
              <a:rPr lang="en-US" altLang="zh-CN" sz="2000">
                <a:sym typeface="+mn-ea"/>
              </a:rPr>
              <a:t>     系统分配给它的口地址为0041H，用于定时地向DMA控制器提出服务请求，以对动态存储器RAM进行刷新。BIOS初始化计数器1为工作方式2，初值预置为18</a:t>
            </a:r>
            <a:r>
              <a:rPr lang="zh-CN" altLang="en-US" sz="2000">
                <a:sym typeface="+mn-ea"/>
              </a:rPr>
              <a:t>。</a:t>
            </a:r>
            <a:endParaRPr lang="zh-CN" altLang="en-US" sz="2000">
              <a:sym typeface="+mn-ea"/>
            </a:endParaRPr>
          </a:p>
          <a:p>
            <a:pPr lvl="0" algn="l" latinLnBrk="0">
              <a:lnSpc>
                <a:spcPts val="4000"/>
              </a:lnSpc>
              <a:spcBef>
                <a:spcPts val="0"/>
              </a:spcBef>
            </a:pPr>
            <a:r>
              <a:rPr lang="zh-CN" altLang="en-US" sz="2000" b="1">
                <a:solidFill>
                  <a:srgbClr val="730372"/>
                </a:solidFill>
                <a:sym typeface="+mn-ea"/>
              </a:rPr>
              <a:t>BIOS对计数器1的初始化程序如下: </a:t>
            </a:r>
            <a:endParaRPr lang="zh-CN" altLang="en-US" sz="2000" b="1">
              <a:solidFill>
                <a:srgbClr val="730372"/>
              </a:solidFill>
              <a:sym typeface="+mn-ea"/>
            </a:endParaRPr>
          </a:p>
          <a:p>
            <a:pPr marL="1080135" lvl="0" algn="l" latinLnBrk="0">
              <a:lnSpc>
                <a:spcPts val="4000"/>
              </a:lnSpc>
              <a:spcBef>
                <a:spcPts val="0"/>
              </a:spcBef>
            </a:pPr>
            <a:r>
              <a:rPr lang="zh-CN" altLang="en-US" sz="2000">
                <a:latin typeface="Times New Roman" panose="02020603050405020304" charset="0"/>
                <a:cs typeface="Times New Roman" panose="02020603050405020304" charset="0"/>
                <a:sym typeface="+mn-ea"/>
              </a:rPr>
              <a:t>MOV   AL，54H            ; 计数器1，低字节，方式2，二进制计数</a:t>
            </a:r>
            <a:endParaRPr lang="zh-CN" altLang="en-US"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lang="zh-CN" altLang="en-US" sz="2000">
                <a:latin typeface="Times New Roman" panose="02020603050405020304" charset="0"/>
                <a:cs typeface="Times New Roman" panose="02020603050405020304" charset="0"/>
                <a:sym typeface="+mn-ea"/>
              </a:rPr>
              <a:t>OUT   43H，AL             ; 写方式控制字</a:t>
            </a:r>
            <a:endParaRPr lang="zh-CN" altLang="en-US"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lang="zh-CN" altLang="en-US" sz="2000">
                <a:latin typeface="Times New Roman" panose="02020603050405020304" charset="0"/>
                <a:cs typeface="Times New Roman" panose="02020603050405020304" charset="0"/>
                <a:sym typeface="+mn-ea"/>
              </a:rPr>
              <a:t>MOV   AL，18               ; 计时器初值为18</a:t>
            </a:r>
            <a:endParaRPr lang="zh-CN" altLang="en-US" sz="2000">
              <a:latin typeface="Times New Roman" panose="02020603050405020304" charset="0"/>
              <a:cs typeface="Times New Roman" panose="02020603050405020304" charset="0"/>
              <a:sym typeface="+mn-ea"/>
            </a:endParaRPr>
          </a:p>
          <a:p>
            <a:pPr marL="1080135" lvl="0" algn="l" latinLnBrk="0">
              <a:lnSpc>
                <a:spcPts val="4000"/>
              </a:lnSpc>
              <a:spcBef>
                <a:spcPts val="0"/>
              </a:spcBef>
            </a:pPr>
            <a:r>
              <a:rPr lang="zh-CN" altLang="en-US" sz="2000">
                <a:latin typeface="Times New Roman" panose="02020603050405020304" charset="0"/>
                <a:cs typeface="Times New Roman" panose="02020603050405020304" charset="0"/>
                <a:sym typeface="+mn-ea"/>
              </a:rPr>
              <a:t>OUT   41H，AL              ; 写计数器初值 </a:t>
            </a:r>
            <a:endParaRPr lang="zh-CN" altLang="en-US"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7655" y="1704975"/>
            <a:ext cx="8568690" cy="4712335"/>
          </a:xfrm>
        </p:spPr>
        <p:txBody>
          <a:bodyPr vert="horz" rtlCol="0">
            <a:normAutofit/>
          </a:bodyPr>
          <a:p>
            <a:pPr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3) 计数器2</a:t>
            </a:r>
            <a:endParaRPr lang="en-US" altLang="zh-CN" sz="2000">
              <a:latin typeface="Times New Roman" panose="02020603050405020304" charset="0"/>
              <a:cs typeface="Times New Roman" panose="02020603050405020304" charset="0"/>
              <a:sym typeface="+mn-ea"/>
            </a:endParaRPr>
          </a:p>
          <a:p>
            <a:pPr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      系统分配给它的口地址为0042H，利用该计数器的输出控制扬声器发声。BIOS初始化计数器2为工作方式3，初值预置为533H。</a:t>
            </a:r>
            <a:endParaRPr lang="en-US" altLang="zh-CN" sz="2000">
              <a:latin typeface="Times New Roman" panose="02020603050405020304" charset="0"/>
              <a:cs typeface="Times New Roman" panose="02020603050405020304" charset="0"/>
              <a:sym typeface="+mn-ea"/>
            </a:endParaRPr>
          </a:p>
          <a:p>
            <a:pPr lvl="0" algn="l" latinLnBrk="0">
              <a:lnSpc>
                <a:spcPts val="3000"/>
              </a:lnSpc>
              <a:spcBef>
                <a:spcPts val="0"/>
              </a:spcBef>
            </a:pPr>
            <a:r>
              <a:rPr lang="zh-CN" altLang="en-US" sz="2000" b="1">
                <a:solidFill>
                  <a:srgbClr val="730372"/>
                </a:solidFill>
                <a:latin typeface="Times New Roman" panose="02020603050405020304" charset="0"/>
                <a:cs typeface="Times New Roman" panose="02020603050405020304" charset="0"/>
                <a:sym typeface="+mn-ea"/>
              </a:rPr>
              <a:t>       BEEP   PROC  NEAR</a:t>
            </a:r>
            <a:endParaRPr lang="zh-CN" altLang="en-US" sz="2000" b="1">
              <a:solidFill>
                <a:srgbClr val="730372"/>
              </a:solidFill>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MOV   AL，10110110B         ; 计数器2，写入低、高字节，二进制</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OUT   43H，AL                      ; 写入方式控制字</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MOV   AX，533H                   ; 计数器初值，产生1000Hz分频数</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OUT   42H，AL                       ; 写入低字节</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MOV   AL，AH</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OUT   42H，AL                       ; 写入高字节</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IN    AL，61H                          ; 读8255的B口</a:t>
            </a:r>
            <a:endParaRPr lang="zh-CN" altLang="en-US"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9255" y="1457325"/>
            <a:ext cx="8387715" cy="4645660"/>
          </a:xfrm>
        </p:spPr>
        <p:txBody>
          <a:bodyPr/>
          <a:p>
            <a:pPr latinLnBrk="0">
              <a:lnSpc>
                <a:spcPts val="4000"/>
              </a:lnSpc>
              <a:spcBef>
                <a:spcPts val="0"/>
              </a:spcBef>
            </a:pPr>
            <a:r>
              <a:rPr lang="zh-CN" altLang="en-US" sz="2000"/>
              <a:t>3. 数据输入过程：</a:t>
            </a:r>
            <a:endParaRPr lang="zh-CN" altLang="en-US" sz="2000"/>
          </a:p>
          <a:p>
            <a:pPr latinLnBrk="0">
              <a:lnSpc>
                <a:spcPts val="4000"/>
              </a:lnSpc>
              <a:spcBef>
                <a:spcPts val="0"/>
              </a:spcBef>
            </a:pPr>
            <a:r>
              <a:rPr lang="zh-CN" altLang="en-US" sz="2000"/>
              <a:t>        数据输入过程指的是</a:t>
            </a:r>
            <a:r>
              <a:rPr lang="zh-CN" altLang="en-US" sz="2000">
                <a:solidFill>
                  <a:srgbClr val="FF0000"/>
                </a:solidFill>
              </a:rPr>
              <a:t>外设向CPU输入数据</a:t>
            </a:r>
            <a:r>
              <a:rPr lang="zh-CN" altLang="en-US" sz="2000"/>
              <a:t>的过程。</a:t>
            </a:r>
            <a:endParaRPr lang="zh-CN" altLang="en-US" sz="2000"/>
          </a:p>
          <a:p>
            <a:pPr latinLnBrk="0">
              <a:lnSpc>
                <a:spcPts val="4000"/>
              </a:lnSpc>
              <a:spcBef>
                <a:spcPts val="0"/>
              </a:spcBef>
            </a:pPr>
            <a:r>
              <a:rPr lang="zh-CN" altLang="en-US" sz="2000"/>
              <a:t>       (1) 当外设将数据通过数据输入线送给接口时，先使状态线“</a:t>
            </a:r>
            <a:r>
              <a:rPr lang="zh-CN" altLang="en-US" sz="2000" b="1">
                <a:solidFill>
                  <a:srgbClr val="730372"/>
                </a:solidFill>
              </a:rPr>
              <a:t>输入数</a:t>
            </a:r>
            <a:endParaRPr lang="zh-CN" altLang="en-US" sz="2000" b="1">
              <a:solidFill>
                <a:srgbClr val="730372"/>
              </a:solidFill>
            </a:endParaRPr>
          </a:p>
          <a:p>
            <a:pPr latinLnBrk="0">
              <a:lnSpc>
                <a:spcPts val="4000"/>
              </a:lnSpc>
              <a:spcBef>
                <a:spcPts val="0"/>
              </a:spcBef>
            </a:pPr>
            <a:r>
              <a:rPr lang="zh-CN" altLang="en-US" sz="2000" b="1">
                <a:solidFill>
                  <a:srgbClr val="730372"/>
                </a:solidFill>
              </a:rPr>
              <a:t>            据准备好</a:t>
            </a:r>
            <a:r>
              <a:rPr lang="zh-CN" altLang="en-US" sz="2000"/>
              <a:t>”为高电平，然后通过接口把数据送到输入缓冲寄存器</a:t>
            </a:r>
            <a:endParaRPr lang="zh-CN" altLang="en-US" sz="2000"/>
          </a:p>
          <a:p>
            <a:pPr latinLnBrk="0">
              <a:lnSpc>
                <a:spcPts val="4000"/>
              </a:lnSpc>
              <a:spcBef>
                <a:spcPts val="0"/>
              </a:spcBef>
            </a:pPr>
            <a:r>
              <a:rPr lang="zh-CN" altLang="en-US" sz="2000"/>
              <a:t>            中，同时把“</a:t>
            </a:r>
            <a:r>
              <a:rPr lang="zh-CN" altLang="en-US" sz="2000" b="1">
                <a:solidFill>
                  <a:srgbClr val="730372"/>
                </a:solidFill>
              </a:rPr>
              <a:t>输入回答</a:t>
            </a:r>
            <a:r>
              <a:rPr lang="zh-CN" altLang="en-US" sz="2000"/>
              <a:t>”信号置成高电平1发给外设。</a:t>
            </a:r>
            <a:endParaRPr lang="zh-CN" altLang="en-US" sz="2000"/>
          </a:p>
          <a:p>
            <a:pPr latinLnBrk="0">
              <a:lnSpc>
                <a:spcPts val="4000"/>
              </a:lnSpc>
              <a:spcBef>
                <a:spcPts val="1200"/>
              </a:spcBef>
            </a:pPr>
            <a:r>
              <a:rPr lang="zh-CN" altLang="en-US" sz="2000"/>
              <a:t>      (2) 外设接到回答信号后，将撤销“</a:t>
            </a:r>
            <a:r>
              <a:rPr lang="zh-CN" altLang="en-US" sz="2000" b="1">
                <a:solidFill>
                  <a:srgbClr val="730372"/>
                </a:solidFill>
              </a:rPr>
              <a:t>输入数据准备好</a:t>
            </a:r>
            <a:r>
              <a:rPr lang="zh-CN" altLang="en-US" sz="2000"/>
              <a:t>”信号。在接口</a:t>
            </a:r>
            <a:endParaRPr lang="zh-CN" altLang="en-US" sz="2000"/>
          </a:p>
          <a:p>
            <a:pPr latinLnBrk="0">
              <a:lnSpc>
                <a:spcPts val="4000"/>
              </a:lnSpc>
              <a:spcBef>
                <a:spcPts val="0"/>
              </a:spcBef>
            </a:pPr>
            <a:r>
              <a:rPr lang="zh-CN" altLang="en-US" sz="2000"/>
              <a:t>           收到数据后，</a:t>
            </a:r>
            <a:r>
              <a:rPr lang="zh-CN" altLang="en-US" sz="2000" b="1">
                <a:solidFill>
                  <a:srgbClr val="FF0000"/>
                </a:solidFill>
              </a:rPr>
              <a:t>它</a:t>
            </a:r>
            <a:r>
              <a:rPr lang="zh-CN" altLang="en-US" sz="2000"/>
              <a:t>会在状态寄存器中设置“</a:t>
            </a:r>
            <a:r>
              <a:rPr lang="zh-CN" altLang="en-US" sz="2000" b="1">
                <a:solidFill>
                  <a:srgbClr val="730372"/>
                </a:solidFill>
              </a:rPr>
              <a:t>准备好输入</a:t>
            </a:r>
            <a:r>
              <a:rPr lang="zh-CN" altLang="en-US" sz="2000"/>
              <a:t>”状态位，以</a:t>
            </a:r>
            <a:endParaRPr lang="zh-CN" altLang="en-US" sz="2000"/>
          </a:p>
          <a:p>
            <a:pPr latinLnBrk="0">
              <a:lnSpc>
                <a:spcPts val="4000"/>
              </a:lnSpc>
              <a:spcBef>
                <a:spcPts val="0"/>
              </a:spcBef>
            </a:pPr>
            <a:r>
              <a:rPr lang="zh-CN" altLang="en-US" sz="2000"/>
              <a:t>          便CPU对其进行查询。</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5" name="内容占位符 2"/>
          <p:cNvSpPr>
            <a:spLocks noGrp="1"/>
          </p:cNvSpPr>
          <p:nvPr/>
        </p:nvSpPr>
        <p:spPr>
          <a:xfrm>
            <a:off x="298450" y="1659890"/>
            <a:ext cx="8568690" cy="4655185"/>
          </a:xfrm>
          <a:prstGeom prst="rect">
            <a:avLst/>
          </a:prstGeom>
        </p:spPr>
        <p:txBody>
          <a:bodyPr vert="horz" rtlCol="0">
            <a:normAutofit/>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MOV   AH，AL                ; 暂存</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OR    AL，03H               ; 扬声器启动</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OUT   61H，AL</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SUB   CX，CX                ; 设置计数器等待500ms</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G7:       LOOP  G7                         ; 延迟</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DEC   BL                          ; 延迟计数满</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JNG   G7                           ; 否，继续发声</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MOV   AL，AH</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OUT   61H，AL               ; 恢复端口B</a:t>
            </a:r>
            <a:endParaRPr lang="zh-CN" altLang="en-US" sz="2000">
              <a:latin typeface="Times New Roman" panose="02020603050405020304" charset="0"/>
              <a:cs typeface="Times New Roman" panose="02020603050405020304" charset="0"/>
              <a:sym typeface="+mn-ea"/>
            </a:endParaRPr>
          </a:p>
          <a:p>
            <a:pPr marL="720090" lvl="0" algn="l" latinLnBrk="0">
              <a:lnSpc>
                <a:spcPts val="3000"/>
              </a:lnSpc>
              <a:spcBef>
                <a:spcPts val="0"/>
              </a:spcBef>
            </a:pPr>
            <a:r>
              <a:rPr lang="zh-CN" altLang="en-US" sz="2000">
                <a:latin typeface="Times New Roman" panose="02020603050405020304" charset="0"/>
                <a:cs typeface="Times New Roman" panose="02020603050405020304" charset="0"/>
                <a:sym typeface="+mn-ea"/>
              </a:rPr>
              <a:t>       RET</a:t>
            </a:r>
            <a:endParaRPr lang="zh-CN" altLang="en-US" sz="2000">
              <a:latin typeface="Times New Roman" panose="02020603050405020304" charset="0"/>
              <a:cs typeface="Times New Roman" panose="02020603050405020304" charset="0"/>
              <a:sym typeface="+mn-ea"/>
            </a:endParaRPr>
          </a:p>
          <a:p>
            <a:pPr marL="360045" lvl="0" algn="l" latinLnBrk="0">
              <a:lnSpc>
                <a:spcPts val="3000"/>
              </a:lnSpc>
              <a:spcBef>
                <a:spcPts val="0"/>
              </a:spcBef>
            </a:pPr>
            <a:r>
              <a:rPr lang="zh-CN" altLang="en-US" sz="2000" b="1">
                <a:solidFill>
                  <a:srgbClr val="730372"/>
                </a:solidFill>
                <a:latin typeface="Times New Roman" panose="02020603050405020304" charset="0"/>
                <a:cs typeface="Times New Roman" panose="02020603050405020304" charset="0"/>
                <a:sym typeface="+mn-ea"/>
              </a:rPr>
              <a:t>BEEP   ENDP  </a:t>
            </a:r>
            <a:endParaRPr lang="zh-CN" altLang="en-US" sz="2000" b="1">
              <a:solidFill>
                <a:srgbClr val="730372"/>
              </a:solidFill>
              <a:latin typeface="Times New Roman" panose="02020603050405020304" charset="0"/>
              <a:cs typeface="Times New Roman" panose="02020603050405020304" charset="0"/>
              <a:sym typeface="+mn-ea"/>
            </a:endParaRPr>
          </a:p>
        </p:txBody>
      </p:sp>
      <p:sp>
        <p:nvSpPr>
          <p:cNvPr id="17" name="文本占位符 16"/>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2115" y="1445260"/>
            <a:ext cx="8319770" cy="2248535"/>
          </a:xfrm>
        </p:spPr>
        <p:txBody>
          <a:bodyPr vert="horz" rtlCol="0">
            <a:normAutofit/>
          </a:bodyPr>
          <a:p>
            <a:pPr lvl="0" algn="l" latinLnBrk="0">
              <a:lnSpc>
                <a:spcPts val="4000"/>
              </a:lnSpc>
              <a:spcBef>
                <a:spcPts val="0"/>
              </a:spcBef>
            </a:pPr>
            <a:r>
              <a:rPr lang="en-US" altLang="zh-CN" sz="2000">
                <a:latin typeface="Times New Roman" panose="02020603050405020304" charset="0"/>
                <a:cs typeface="Times New Roman" panose="02020603050405020304" charset="0"/>
                <a:sym typeface="+mn-ea"/>
              </a:rPr>
              <a:t>8.2.5 可编程定时/计数器8254</a:t>
            </a:r>
            <a:endParaRPr lang="en-US" altLang="zh-CN" sz="2000">
              <a:latin typeface="Times New Roman" panose="02020603050405020304" charset="0"/>
              <a:cs typeface="Times New Roman" panose="02020603050405020304" charset="0"/>
              <a:sym typeface="+mn-ea"/>
            </a:endParaRPr>
          </a:p>
          <a:p>
            <a:pPr lvl="0" algn="l" latinLnBrk="0">
              <a:lnSpc>
                <a:spcPts val="4000"/>
              </a:lnSpc>
              <a:spcBef>
                <a:spcPts val="0"/>
              </a:spcBef>
            </a:pPr>
            <a:r>
              <a:rPr lang="en-US" altLang="zh-CN" sz="2000">
                <a:latin typeface="Times New Roman" panose="02020603050405020304" charset="0"/>
                <a:cs typeface="Times New Roman" panose="02020603050405020304" charset="0"/>
                <a:sym typeface="+mn-ea"/>
              </a:rPr>
              <a:t>         8254芯片中每一个计数器都有一个状态寄存器，用于保存该计数器的状态。状态寄存器的内容称为状态字，可由CPU读出。其格式如图8.29所示。</a:t>
            </a:r>
            <a:endParaRPr lang="en-US" altLang="zh-CN"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pic>
        <p:nvPicPr>
          <p:cNvPr id="2" name="图片 33" descr="7t29"/>
          <p:cNvPicPr>
            <a:picLocks noChangeAspect="1"/>
          </p:cNvPicPr>
          <p:nvPr/>
        </p:nvPicPr>
        <p:blipFill>
          <a:blip r:embed="rId1"/>
          <a:stretch>
            <a:fillRect/>
          </a:stretch>
        </p:blipFill>
        <p:spPr>
          <a:xfrm>
            <a:off x="1931670" y="3287395"/>
            <a:ext cx="5383530" cy="680085"/>
          </a:xfrm>
          <a:prstGeom prst="rect">
            <a:avLst/>
          </a:prstGeom>
          <a:noFill/>
          <a:ln w="9525">
            <a:noFill/>
          </a:ln>
        </p:spPr>
      </p:pic>
      <p:sp>
        <p:nvSpPr>
          <p:cNvPr id="100" name="文本框 99"/>
          <p:cNvSpPr txBox="1"/>
          <p:nvPr/>
        </p:nvSpPr>
        <p:spPr>
          <a:xfrm>
            <a:off x="3207385" y="4109085"/>
            <a:ext cx="326326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8.29  8254</a:t>
            </a:r>
            <a:r>
              <a:rPr lang="zh-CN" sz="1400" b="1">
                <a:solidFill>
                  <a:srgbClr val="00349E"/>
                </a:solidFill>
                <a:ea typeface="宋体" panose="02010600030101010101" pitchFamily="2" charset="-122"/>
              </a:rPr>
              <a:t>状态字格式</a:t>
            </a:r>
            <a:endParaRPr lang="zh-CN" altLang="en-US" sz="1400" b="1">
              <a:solidFill>
                <a:srgbClr val="00349E"/>
              </a:solidFill>
              <a:ea typeface="宋体" panose="02010600030101010101" pitchFamily="2" charset="-122"/>
            </a:endParaRPr>
          </a:p>
        </p:txBody>
      </p:sp>
      <p:sp>
        <p:nvSpPr>
          <p:cNvPr id="4" name="文本框 3"/>
          <p:cNvSpPr txBox="1"/>
          <p:nvPr/>
        </p:nvSpPr>
        <p:spPr>
          <a:xfrm>
            <a:off x="412115" y="4506595"/>
            <a:ext cx="8434705" cy="1989455"/>
          </a:xfrm>
          <a:prstGeom prst="rect">
            <a:avLst/>
          </a:prstGeom>
          <a:noFill/>
          <a:ln w="9525">
            <a:noFill/>
          </a:ln>
        </p:spPr>
        <p:txBody>
          <a:bodyPr wrap="square">
            <a:spAutoFit/>
          </a:bodyPr>
          <a:p>
            <a:pPr marL="0" indent="0" eaLnBrk="1" latinLnBrk="0" hangingPunct="1">
              <a:lnSpc>
                <a:spcPts val="2960"/>
              </a:lnSpc>
            </a:pPr>
            <a:r>
              <a:rPr lang="zh-CN" sz="2000" b="0">
                <a:solidFill>
                  <a:srgbClr val="00349E"/>
                </a:solidFill>
                <a:latin typeface="Times New Roman" panose="02020603050405020304" charset="0"/>
                <a:ea typeface="宋体" panose="02010600030101010101" pitchFamily="2" charset="-122"/>
                <a:cs typeface="Times New Roman" panose="02020603050405020304" charset="0"/>
              </a:rPr>
              <a:t>其中：</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5</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0</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与</a:t>
            </a:r>
            <a:r>
              <a:rPr lang="en-US" sz="2000" b="0">
                <a:solidFill>
                  <a:srgbClr val="00349E"/>
                </a:solidFill>
                <a:latin typeface="Times New Roman" panose="02020603050405020304" charset="0"/>
                <a:cs typeface="Times New Roman" panose="02020603050405020304" charset="0"/>
              </a:rPr>
              <a:t>CPU</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写入该计数器的方式控制字的对应位一致</a:t>
            </a:r>
            <a:r>
              <a:rPr lang="en-US" sz="2000" b="0">
                <a:solidFill>
                  <a:srgbClr val="00349E"/>
                </a:solidFill>
                <a:latin typeface="Times New Roman" panose="02020603050405020304" charset="0"/>
                <a:cs typeface="Times New Roman" panose="02020603050405020304" charset="0"/>
              </a:rPr>
              <a:t>; </a:t>
            </a:r>
            <a:endParaRPr lang="en-US" sz="2000" b="0">
              <a:solidFill>
                <a:srgbClr val="00349E"/>
              </a:solidFill>
              <a:latin typeface="Times New Roman" panose="02020603050405020304" charset="0"/>
              <a:cs typeface="Times New Roman" panose="02020603050405020304" charset="0"/>
            </a:endParaRPr>
          </a:p>
          <a:p>
            <a:pPr marL="0" indent="254000" eaLnBrk="1" latinLnBrk="0" hangingPunct="1">
              <a:lnSpc>
                <a:spcPts val="2960"/>
              </a:lnSpc>
            </a:pPr>
            <a:r>
              <a:rPr lang="en-US" sz="2000" b="0">
                <a:solidFill>
                  <a:srgbClr val="00349E"/>
                </a:solidFill>
                <a:latin typeface="Times New Roman" panose="02020603050405020304" charset="0"/>
                <a:cs typeface="Times New Roman" panose="02020603050405020304" charset="0"/>
              </a:rPr>
              <a:t>        D</a:t>
            </a:r>
            <a:r>
              <a:rPr lang="en-US" sz="2000" b="0" baseline="-25000">
                <a:solidFill>
                  <a:srgbClr val="00349E"/>
                </a:solidFill>
                <a:latin typeface="Times New Roman" panose="02020603050405020304" charset="0"/>
                <a:cs typeface="Times New Roman" panose="02020603050405020304" charset="0"/>
              </a:rPr>
              <a:t>7</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位为输出位，反映该计数器输出信号</a:t>
            </a:r>
            <a:r>
              <a:rPr lang="en-US" sz="2000" b="0">
                <a:solidFill>
                  <a:srgbClr val="00349E"/>
                </a:solidFill>
                <a:latin typeface="Times New Roman" panose="02020603050405020304" charset="0"/>
                <a:cs typeface="Times New Roman" panose="02020603050405020304" charset="0"/>
              </a:rPr>
              <a:t>OUT</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的状态，若</a:t>
            </a:r>
            <a:r>
              <a:rPr lang="en-US" sz="2000" b="0">
                <a:solidFill>
                  <a:srgbClr val="00349E"/>
                </a:solidFill>
                <a:latin typeface="Times New Roman" panose="02020603050405020304" charset="0"/>
                <a:cs typeface="Times New Roman" panose="02020603050405020304" charset="0"/>
              </a:rPr>
              <a:t>OUT</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输出高电平，则</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7</a:t>
            </a:r>
            <a:r>
              <a:rPr lang="en-US" sz="2000" b="0">
                <a:solidFill>
                  <a:srgbClr val="00349E"/>
                </a:solidFill>
                <a:latin typeface="Times New Roman" panose="02020603050405020304" charset="0"/>
                <a:cs typeface="Times New Roman" panose="02020603050405020304" charset="0"/>
              </a:rPr>
              <a:t>=1</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，否则</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7</a:t>
            </a:r>
            <a:r>
              <a:rPr lang="en-US" sz="2000" b="0">
                <a:solidFill>
                  <a:srgbClr val="00349E"/>
                </a:solidFill>
                <a:latin typeface="Times New Roman" panose="02020603050405020304" charset="0"/>
                <a:cs typeface="Times New Roman" panose="02020603050405020304" charset="0"/>
              </a:rPr>
              <a:t>=0; </a:t>
            </a:r>
            <a:endParaRPr lang="en-US" sz="2000" b="0">
              <a:solidFill>
                <a:srgbClr val="00349E"/>
              </a:solidFill>
              <a:latin typeface="Times New Roman" panose="02020603050405020304" charset="0"/>
              <a:cs typeface="Times New Roman" panose="02020603050405020304" charset="0"/>
            </a:endParaRPr>
          </a:p>
          <a:p>
            <a:pPr marL="0" indent="254000" eaLnBrk="1" latinLnBrk="0" hangingPunct="1">
              <a:lnSpc>
                <a:spcPts val="2960"/>
              </a:lnSpc>
            </a:pPr>
            <a:r>
              <a:rPr lang="en-US" sz="2000" b="0">
                <a:solidFill>
                  <a:srgbClr val="00349E"/>
                </a:solidFill>
                <a:latin typeface="Times New Roman" panose="02020603050405020304" charset="0"/>
                <a:cs typeface="Times New Roman" panose="02020603050405020304" charset="0"/>
              </a:rPr>
              <a:t>        D</a:t>
            </a:r>
            <a:r>
              <a:rPr lang="en-US" sz="2000" b="0" baseline="-25000">
                <a:solidFill>
                  <a:srgbClr val="00349E"/>
                </a:solidFill>
                <a:latin typeface="Times New Roman" panose="02020603050405020304" charset="0"/>
                <a:cs typeface="Times New Roman" panose="02020603050405020304" charset="0"/>
              </a:rPr>
              <a:t>6</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位指示计数值是否已由计数寄存器送入减</a:t>
            </a:r>
            <a:r>
              <a:rPr lang="en-US" sz="2000" b="0">
                <a:solidFill>
                  <a:srgbClr val="00349E"/>
                </a:solidFill>
                <a:latin typeface="Times New Roman" panose="02020603050405020304" charset="0"/>
                <a:cs typeface="Times New Roman" panose="02020603050405020304" charset="0"/>
              </a:rPr>
              <a:t>1</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寄存器中，若已装入，则</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6</a:t>
            </a:r>
            <a:r>
              <a:rPr lang="en-US" sz="2000" b="0">
                <a:solidFill>
                  <a:srgbClr val="00349E"/>
                </a:solidFill>
                <a:latin typeface="Times New Roman" panose="02020603050405020304" charset="0"/>
                <a:cs typeface="Times New Roman" panose="02020603050405020304" charset="0"/>
              </a:rPr>
              <a:t>=0</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，否则</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6</a:t>
            </a:r>
            <a:r>
              <a:rPr lang="en-US" sz="2000" b="0">
                <a:solidFill>
                  <a:srgbClr val="00349E"/>
                </a:solidFill>
                <a:latin typeface="Times New Roman" panose="02020603050405020304" charset="0"/>
                <a:cs typeface="Times New Roman" panose="02020603050405020304" charset="0"/>
              </a:rPr>
              <a:t>=1</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。显然，</a:t>
            </a:r>
            <a:r>
              <a:rPr lang="en-US" sz="2000" b="0">
                <a:solidFill>
                  <a:srgbClr val="00349E"/>
                </a:solidFill>
                <a:latin typeface="Times New Roman" panose="02020603050405020304" charset="0"/>
                <a:cs typeface="Times New Roman" panose="02020603050405020304" charset="0"/>
              </a:rPr>
              <a:t>D</a:t>
            </a:r>
            <a:r>
              <a:rPr lang="en-US" sz="2000" b="0" baseline="-25000">
                <a:solidFill>
                  <a:srgbClr val="00349E"/>
                </a:solidFill>
                <a:latin typeface="Times New Roman" panose="02020603050405020304" charset="0"/>
                <a:cs typeface="Times New Roman" panose="02020603050405020304" charset="0"/>
              </a:rPr>
              <a:t>6</a:t>
            </a:r>
            <a:r>
              <a:rPr lang="en-US" sz="2000" b="0">
                <a:solidFill>
                  <a:srgbClr val="00349E"/>
                </a:solidFill>
                <a:latin typeface="Times New Roman" panose="02020603050405020304" charset="0"/>
                <a:cs typeface="Times New Roman" panose="02020603050405020304" charset="0"/>
              </a:rPr>
              <a:t>=1</a:t>
            </a:r>
            <a:r>
              <a:rPr lang="zh-CN" sz="2000" b="0">
                <a:solidFill>
                  <a:srgbClr val="00349E"/>
                </a:solidFill>
                <a:latin typeface="Times New Roman" panose="02020603050405020304" charset="0"/>
                <a:ea typeface="宋体" panose="02010600030101010101" pitchFamily="2" charset="-122"/>
                <a:cs typeface="Times New Roman" panose="02020603050405020304" charset="0"/>
              </a:rPr>
              <a:t>时读入计数值是无意义的。</a:t>
            </a:r>
            <a:endParaRPr lang="zh-CN" altLang="en-US" sz="2000" b="0">
              <a:solidFill>
                <a:srgbClr val="00349E"/>
              </a:solidFill>
              <a:latin typeface="Times New Roman" panose="02020603050405020304" charset="0"/>
              <a:ea typeface="宋体" panose="02010600030101010101" pitchFamily="2" charset="-122"/>
              <a:cs typeface="Times New Roman" panose="02020603050405020304" charset="0"/>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24000"/>
            <a:ext cx="8229600" cy="2360295"/>
          </a:xfrm>
        </p:spPr>
        <p:txBody>
          <a:bodyPr vert="horz" rtlCol="0">
            <a:normAutofit/>
          </a:bodyPr>
          <a:p>
            <a:pPr lvl="0" algn="l" latinLnBrk="0">
              <a:lnSpc>
                <a:spcPts val="4000"/>
              </a:lnSpc>
              <a:spcBef>
                <a:spcPts val="0"/>
              </a:spcBef>
            </a:pPr>
            <a:r>
              <a:rPr lang="en-US" altLang="zh-CN" sz="2000">
                <a:solidFill>
                  <a:srgbClr val="00349E"/>
                </a:solidFill>
                <a:latin typeface="Times New Roman" panose="02020603050405020304" charset="0"/>
                <a:cs typeface="Times New Roman" panose="02020603050405020304" charset="0"/>
                <a:sym typeface="+mn-ea"/>
              </a:rPr>
              <a:t>        另外，8254比8253多一个读回命令字，即8254有两个命令字: </a:t>
            </a:r>
            <a:r>
              <a:rPr lang="en-US" altLang="zh-CN" sz="2000">
                <a:solidFill>
                  <a:srgbClr val="FF0000"/>
                </a:solidFill>
                <a:latin typeface="Times New Roman" panose="02020603050405020304" charset="0"/>
                <a:cs typeface="Times New Roman" panose="02020603050405020304" charset="0"/>
                <a:sym typeface="+mn-ea"/>
              </a:rPr>
              <a:t>锁存命</a:t>
            </a:r>
            <a:r>
              <a:rPr lang="en-US" altLang="zh-CN" sz="2000">
                <a:solidFill>
                  <a:srgbClr val="00349E"/>
                </a:solidFill>
                <a:latin typeface="Times New Roman" panose="02020603050405020304" charset="0"/>
                <a:cs typeface="Times New Roman" panose="02020603050405020304" charset="0"/>
                <a:sym typeface="+mn-ea"/>
              </a:rPr>
              <a:t>令字和</a:t>
            </a:r>
            <a:r>
              <a:rPr lang="en-US" altLang="zh-CN" sz="2000">
                <a:solidFill>
                  <a:srgbClr val="FF0000"/>
                </a:solidFill>
                <a:latin typeface="Times New Roman" panose="02020603050405020304" charset="0"/>
                <a:cs typeface="Times New Roman" panose="02020603050405020304" charset="0"/>
                <a:sym typeface="+mn-ea"/>
              </a:rPr>
              <a:t>读回</a:t>
            </a:r>
            <a:r>
              <a:rPr lang="en-US" altLang="zh-CN" sz="2000">
                <a:solidFill>
                  <a:srgbClr val="00349E"/>
                </a:solidFill>
                <a:latin typeface="Times New Roman" panose="02020603050405020304" charset="0"/>
                <a:cs typeface="Times New Roman" panose="02020603050405020304" charset="0"/>
                <a:sym typeface="+mn-ea"/>
              </a:rPr>
              <a:t>命令字，这两个命令字的地址相同。</a:t>
            </a:r>
            <a:endParaRPr lang="en-US" altLang="zh-CN" sz="2000">
              <a:solidFill>
                <a:srgbClr val="00349E"/>
              </a:solidFill>
              <a:latin typeface="Times New Roman" panose="02020603050405020304" charset="0"/>
              <a:cs typeface="Times New Roman" panose="02020603050405020304" charset="0"/>
              <a:sym typeface="+mn-ea"/>
            </a:endParaRPr>
          </a:p>
          <a:p>
            <a:pPr lvl="0" algn="l" latinLnBrk="0">
              <a:lnSpc>
                <a:spcPts val="4000"/>
              </a:lnSpc>
              <a:spcBef>
                <a:spcPts val="0"/>
              </a:spcBef>
            </a:pPr>
            <a:r>
              <a:rPr lang="en-US" altLang="zh-CN" sz="2000">
                <a:solidFill>
                  <a:srgbClr val="FF0000"/>
                </a:solidFill>
                <a:latin typeface="Times New Roman" panose="02020603050405020304" charset="0"/>
                <a:cs typeface="Times New Roman" panose="02020603050405020304" charset="0"/>
                <a:sym typeface="+mn-ea"/>
              </a:rPr>
              <a:t>锁存命令字</a:t>
            </a:r>
            <a:r>
              <a:rPr lang="zh-CN" altLang="en-US" sz="2000">
                <a:solidFill>
                  <a:srgbClr val="FF0000"/>
                </a:solidFill>
                <a:latin typeface="Times New Roman" panose="02020603050405020304" charset="0"/>
                <a:cs typeface="Times New Roman" panose="02020603050405020304" charset="0"/>
                <a:sym typeface="+mn-ea"/>
              </a:rPr>
              <a:t>：</a:t>
            </a:r>
            <a:r>
              <a:rPr lang="en-US" altLang="zh-CN" sz="2000">
                <a:solidFill>
                  <a:srgbClr val="00349E"/>
                </a:solidFill>
                <a:latin typeface="Times New Roman" panose="02020603050405020304" charset="0"/>
                <a:cs typeface="Times New Roman" panose="02020603050405020304" charset="0"/>
                <a:sym typeface="+mn-ea"/>
              </a:rPr>
              <a:t>用来将指定计数器通道的当前计数执行单元的内容存入相</a:t>
            </a:r>
            <a:endParaRPr lang="en-US" altLang="zh-CN" sz="2000">
              <a:solidFill>
                <a:srgbClr val="00349E"/>
              </a:solidFill>
              <a:latin typeface="Times New Roman" panose="02020603050405020304" charset="0"/>
              <a:cs typeface="Times New Roman" panose="02020603050405020304" charset="0"/>
              <a:sym typeface="+mn-ea"/>
            </a:endParaRPr>
          </a:p>
          <a:p>
            <a:pPr lvl="0" algn="l" latinLnBrk="0">
              <a:lnSpc>
                <a:spcPts val="4000"/>
              </a:lnSpc>
              <a:spcBef>
                <a:spcPts val="0"/>
              </a:spcBef>
            </a:pPr>
            <a:r>
              <a:rPr lang="en-US" altLang="zh-CN" sz="2000">
                <a:solidFill>
                  <a:srgbClr val="00349E"/>
                </a:solidFill>
                <a:latin typeface="Times New Roman" panose="02020603050405020304" charset="0"/>
                <a:cs typeface="Times New Roman" panose="02020603050405020304" charset="0"/>
                <a:sym typeface="+mn-ea"/>
              </a:rPr>
              <a:t>                        应的输出锁存器中，以供CPU读出。格式如图8.30所示。</a:t>
            </a:r>
            <a:endParaRPr lang="en-US" altLang="zh-CN" sz="2000">
              <a:solidFill>
                <a:srgbClr val="00349E"/>
              </a:solidFill>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pic>
        <p:nvPicPr>
          <p:cNvPr id="2" name="图片 34" descr="7t30"/>
          <p:cNvPicPr>
            <a:picLocks noChangeAspect="1"/>
          </p:cNvPicPr>
          <p:nvPr/>
        </p:nvPicPr>
        <p:blipFill>
          <a:blip r:embed="rId1"/>
          <a:stretch>
            <a:fillRect/>
          </a:stretch>
        </p:blipFill>
        <p:spPr>
          <a:xfrm>
            <a:off x="4549775" y="3782695"/>
            <a:ext cx="4137025" cy="932180"/>
          </a:xfrm>
          <a:prstGeom prst="rect">
            <a:avLst/>
          </a:prstGeom>
          <a:noFill/>
          <a:ln w="9525">
            <a:noFill/>
          </a:ln>
        </p:spPr>
      </p:pic>
      <p:sp>
        <p:nvSpPr>
          <p:cNvPr id="100" name="矩形 99"/>
          <p:cNvSpPr/>
          <p:nvPr/>
        </p:nvSpPr>
        <p:spPr>
          <a:xfrm>
            <a:off x="298450" y="3884295"/>
            <a:ext cx="4168775" cy="1630045"/>
          </a:xfrm>
          <a:prstGeom prst="rect">
            <a:avLst/>
          </a:prstGeom>
        </p:spPr>
        <p:txBody>
          <a:bodyPr vert="horz" wrap="square" rtlCol="0">
            <a:normAutofit fontScale="90000"/>
          </a:bodyPr>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SC1、SC0：用于选择计数器通道; </a:t>
            </a:r>
            <a:endPar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D5、D4：   是锁存命令字的特征标志</a:t>
            </a:r>
            <a:r>
              <a:rPr lang="zh-CN" altLang="en-US"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a:t>
            </a:r>
            <a:endPar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rPr>
              <a:t>其余4位在该命令字中没有意义。</a:t>
            </a:r>
            <a:endParaRPr lang="en-US" altLang="zh-CN" sz="2000" kern="0">
              <a:solidFill>
                <a:srgbClr val="00349E"/>
              </a:solidFill>
              <a:latin typeface="Times New Roman" panose="02020603050405020304" charset="0"/>
              <a:ea typeface="微软雅黑" panose="020B0503020204020204" pitchFamily="34" charset="-122"/>
              <a:cs typeface="Times New Roman" panose="02020603050405020304" charset="0"/>
              <a:sym typeface="+mn-ea"/>
            </a:endParaRPr>
          </a:p>
        </p:txBody>
      </p:sp>
      <p:sp>
        <p:nvSpPr>
          <p:cNvPr id="4" name="文本框 3"/>
          <p:cNvSpPr txBox="1"/>
          <p:nvPr/>
        </p:nvSpPr>
        <p:spPr>
          <a:xfrm>
            <a:off x="5185410" y="4889500"/>
            <a:ext cx="3126740" cy="337185"/>
          </a:xfrm>
          <a:prstGeom prst="rect">
            <a:avLst/>
          </a:prstGeom>
          <a:noFill/>
          <a:ln w="9525">
            <a:noFill/>
          </a:ln>
        </p:spPr>
        <p:txBody>
          <a:bodyPr wrap="square">
            <a:spAutoFit/>
          </a:bodyPr>
          <a:p>
            <a:pPr marL="0" indent="0" algn="ctr"/>
            <a:r>
              <a:rPr lang="zh-CN" sz="1600" b="1">
                <a:solidFill>
                  <a:srgbClr val="00349E"/>
                </a:solidFill>
                <a:ea typeface="宋体" panose="02010600030101010101" pitchFamily="2" charset="-122"/>
              </a:rPr>
              <a:t>图</a:t>
            </a:r>
            <a:r>
              <a:rPr lang="en-US" sz="1600" b="1">
                <a:solidFill>
                  <a:srgbClr val="00349E"/>
                </a:solidFill>
                <a:latin typeface="宋体" panose="02010600030101010101" pitchFamily="2" charset="-122"/>
              </a:rPr>
              <a:t>8.30  8254</a:t>
            </a:r>
            <a:r>
              <a:rPr lang="zh-CN" sz="1600" b="1">
                <a:solidFill>
                  <a:srgbClr val="00349E"/>
                </a:solidFill>
                <a:ea typeface="宋体" panose="02010600030101010101" pitchFamily="2" charset="-122"/>
              </a:rPr>
              <a:t>锁存命令字格式</a:t>
            </a:r>
            <a:endParaRPr lang="zh-CN" altLang="en-US" sz="16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6215" y="1611630"/>
            <a:ext cx="8560435" cy="1137920"/>
          </a:xfrm>
        </p:spPr>
        <p:txBody>
          <a:bodyPr/>
          <a:p>
            <a:pPr latinLnBrk="0">
              <a:lnSpc>
                <a:spcPts val="4000"/>
              </a:lnSpc>
              <a:spcBef>
                <a:spcPts val="0"/>
              </a:spcBef>
            </a:pPr>
            <a:r>
              <a:rPr lang="zh-CN" altLang="en-US" sz="2000">
                <a:solidFill>
                  <a:srgbClr val="FF0000"/>
                </a:solidFill>
              </a:rPr>
              <a:t>读回命令字</a:t>
            </a:r>
            <a:r>
              <a:rPr lang="zh-CN" altLang="en-US" sz="2000"/>
              <a:t>：将指定计数器通道的当前计数执行单元的内容和状态信息锁</a:t>
            </a:r>
            <a:endParaRPr lang="zh-CN" altLang="en-US" sz="2000"/>
          </a:p>
          <a:p>
            <a:pPr latinLnBrk="0">
              <a:lnSpc>
                <a:spcPts val="4000"/>
              </a:lnSpc>
              <a:spcBef>
                <a:spcPts val="0"/>
              </a:spcBef>
            </a:pPr>
            <a:r>
              <a:rPr lang="zh-CN" altLang="en-US" sz="2000"/>
              <a:t>                     存待读。格式如图8.31所示。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35" descr="7t31"/>
          <p:cNvPicPr>
            <a:picLocks noChangeAspect="1"/>
          </p:cNvPicPr>
          <p:nvPr/>
        </p:nvPicPr>
        <p:blipFill>
          <a:blip r:embed="rId1"/>
          <a:stretch>
            <a:fillRect/>
          </a:stretch>
        </p:blipFill>
        <p:spPr>
          <a:xfrm>
            <a:off x="5378450" y="3249295"/>
            <a:ext cx="3476625" cy="813435"/>
          </a:xfrm>
          <a:prstGeom prst="rect">
            <a:avLst/>
          </a:prstGeom>
          <a:noFill/>
          <a:ln w="9525">
            <a:noFill/>
          </a:ln>
        </p:spPr>
      </p:pic>
      <p:sp>
        <p:nvSpPr>
          <p:cNvPr id="100" name="文本框 99"/>
          <p:cNvSpPr txBox="1"/>
          <p:nvPr/>
        </p:nvSpPr>
        <p:spPr>
          <a:xfrm>
            <a:off x="162560" y="2590800"/>
            <a:ext cx="5215890" cy="3830955"/>
          </a:xfrm>
          <a:prstGeom prst="rect">
            <a:avLst/>
          </a:prstGeom>
          <a:noFill/>
          <a:ln w="9525">
            <a:noFill/>
          </a:ln>
        </p:spPr>
        <p:txBody>
          <a:bodyPr wrap="square">
            <a:spAutoFit/>
          </a:bodyPr>
          <a:p>
            <a:pPr marL="0" indent="0" eaLnBrk="1" latinLnBrk="0" hangingPunct="1">
              <a:lnSpc>
                <a:spcPct val="150000"/>
              </a:lnSpc>
            </a:pPr>
            <a:r>
              <a:rPr lang="en-US" sz="1800" b="1">
                <a:solidFill>
                  <a:srgbClr val="00349E"/>
                </a:solidFill>
                <a:latin typeface="Times New Roman" panose="02020603050405020304" charset="0"/>
                <a:cs typeface="Times New Roman" panose="02020603050405020304" charset="0"/>
              </a:rPr>
              <a:t>D</a:t>
            </a:r>
            <a:r>
              <a:rPr lang="en-US" sz="1800" b="1" baseline="-25000">
                <a:solidFill>
                  <a:srgbClr val="00349E"/>
                </a:solidFill>
                <a:latin typeface="Times New Roman" panose="02020603050405020304" charset="0"/>
                <a:cs typeface="Times New Roman" panose="02020603050405020304" charset="0"/>
              </a:rPr>
              <a:t>7</a:t>
            </a:r>
            <a:r>
              <a:rPr lang="en-US" sz="1800" b="1">
                <a:solidFill>
                  <a:srgbClr val="00349E"/>
                </a:solidFill>
                <a:latin typeface="Times New Roman" panose="02020603050405020304" charset="0"/>
                <a:cs typeface="Times New Roman" panose="02020603050405020304" charset="0"/>
              </a:rPr>
              <a:t>D</a:t>
            </a:r>
            <a:r>
              <a:rPr lang="en-US" sz="1800" b="1" baseline="-25000">
                <a:solidFill>
                  <a:srgbClr val="00349E"/>
                </a:solidFill>
                <a:latin typeface="Times New Roman" panose="02020603050405020304" charset="0"/>
                <a:cs typeface="Times New Roman" panose="02020603050405020304" charset="0"/>
              </a:rPr>
              <a:t>6</a:t>
            </a:r>
            <a:r>
              <a:rPr lang="en-US" sz="1800" b="0">
                <a:solidFill>
                  <a:srgbClr val="00349E"/>
                </a:solidFill>
                <a:latin typeface="Times New Roman" panose="02020603050405020304" charset="0"/>
                <a:cs typeface="Times New Roman" panose="02020603050405020304" charset="0"/>
              </a:rPr>
              <a:t>=11</a:t>
            </a:r>
            <a:r>
              <a:rPr lang="zh-CN" altLang="en-US" sz="1800" b="0">
                <a:solidFill>
                  <a:srgbClr val="00349E"/>
                </a:solidFill>
                <a:latin typeface="Times New Roman" panose="02020603050405020304" charset="0"/>
                <a:ea typeface="宋体" panose="02010600030101010101" pitchFamily="2" charset="-122"/>
                <a:cs typeface="Times New Roman" panose="02020603050405020304" charset="0"/>
              </a:rPr>
              <a:t>：</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两位是读回命令字的特征标志</a:t>
            </a:r>
            <a:r>
              <a:rPr lang="en-US" sz="1800" b="0">
                <a:solidFill>
                  <a:srgbClr val="00349E"/>
                </a:solidFill>
                <a:latin typeface="Times New Roman" panose="02020603050405020304" charset="0"/>
                <a:cs typeface="Times New Roman" panose="02020603050405020304" charset="0"/>
              </a:rPr>
              <a:t>; </a:t>
            </a:r>
            <a:endParaRPr lang="en-US" sz="1800" b="0">
              <a:solidFill>
                <a:srgbClr val="00349E"/>
              </a:solidFill>
              <a:latin typeface="Times New Roman" panose="02020603050405020304" charset="0"/>
              <a:cs typeface="Times New Roman" panose="02020603050405020304" charset="0"/>
            </a:endParaRPr>
          </a:p>
          <a:p>
            <a:pPr marL="0" indent="0" eaLnBrk="1" latinLnBrk="0" hangingPunct="1">
              <a:lnSpc>
                <a:spcPct val="150000"/>
              </a:lnSpc>
            </a:pPr>
            <a:r>
              <a:rPr lang="en-US" sz="1800" b="1">
                <a:solidFill>
                  <a:srgbClr val="00349E"/>
                </a:solidFill>
                <a:latin typeface="Times New Roman" panose="02020603050405020304" charset="0"/>
                <a:cs typeface="Times New Roman" panose="02020603050405020304" charset="0"/>
              </a:rPr>
              <a:t>D</a:t>
            </a:r>
            <a:r>
              <a:rPr lang="en-US" sz="1800" b="1" baseline="-25000">
                <a:solidFill>
                  <a:srgbClr val="00349E"/>
                </a:solidFill>
                <a:latin typeface="Times New Roman" panose="02020603050405020304" charset="0"/>
                <a:cs typeface="Times New Roman" panose="02020603050405020304" charset="0"/>
              </a:rPr>
              <a:t>5</a:t>
            </a:r>
            <a:r>
              <a:rPr lang="zh-CN" altLang="en-US" sz="1800" b="1" baseline="-25000">
                <a:solidFill>
                  <a:srgbClr val="00349E"/>
                </a:solidFill>
                <a:latin typeface="Times New Roman" panose="02020603050405020304" charset="0"/>
                <a:ea typeface="宋体" panose="02010600030101010101" pitchFamily="2" charset="-122"/>
                <a:cs typeface="Times New Roman" panose="02020603050405020304" charset="0"/>
              </a:rPr>
              <a:t>：</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是计数值锁存命令位，若</a:t>
            </a:r>
            <a:r>
              <a:rPr lang="en-US" sz="1800" b="0">
                <a:solidFill>
                  <a:srgbClr val="00349E"/>
                </a:solidFill>
                <a:latin typeface="Times New Roman" panose="02020603050405020304" charset="0"/>
                <a:cs typeface="Times New Roman" panose="02020603050405020304" charset="0"/>
              </a:rPr>
              <a:t>D</a:t>
            </a:r>
            <a:r>
              <a:rPr lang="en-US" sz="1800" b="0" baseline="-25000">
                <a:solidFill>
                  <a:srgbClr val="00349E"/>
                </a:solidFill>
                <a:latin typeface="Times New Roman" panose="02020603050405020304" charset="0"/>
                <a:cs typeface="Times New Roman" panose="02020603050405020304" charset="0"/>
              </a:rPr>
              <a:t>5</a:t>
            </a:r>
            <a:r>
              <a:rPr lang="en-US" sz="1800" b="0">
                <a:solidFill>
                  <a:srgbClr val="00349E"/>
                </a:solidFill>
                <a:latin typeface="Times New Roman" panose="02020603050405020304" charset="0"/>
                <a:cs typeface="Times New Roman" panose="02020603050405020304" charset="0"/>
              </a:rPr>
              <a:t>=0</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，表明指定计数器通道的计数值进行锁存，否则</a:t>
            </a:r>
            <a:r>
              <a:rPr lang="en-US" sz="1800" b="0">
                <a:solidFill>
                  <a:srgbClr val="00349E"/>
                </a:solidFill>
                <a:latin typeface="Times New Roman" panose="02020603050405020304" charset="0"/>
                <a:cs typeface="Times New Roman" panose="02020603050405020304" charset="0"/>
              </a:rPr>
              <a:t>D</a:t>
            </a:r>
            <a:r>
              <a:rPr lang="en-US" sz="1800" b="0" baseline="-25000">
                <a:solidFill>
                  <a:srgbClr val="00349E"/>
                </a:solidFill>
                <a:latin typeface="Times New Roman" panose="02020603050405020304" charset="0"/>
                <a:cs typeface="Times New Roman" panose="02020603050405020304" charset="0"/>
              </a:rPr>
              <a:t>5</a:t>
            </a:r>
            <a:r>
              <a:rPr lang="en-US" sz="1800" b="0">
                <a:solidFill>
                  <a:srgbClr val="00349E"/>
                </a:solidFill>
                <a:latin typeface="Times New Roman" panose="02020603050405020304" charset="0"/>
                <a:cs typeface="Times New Roman" panose="02020603050405020304" charset="0"/>
              </a:rPr>
              <a:t>=1</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不锁存</a:t>
            </a:r>
            <a:r>
              <a:rPr lang="en-US" sz="1800" b="0">
                <a:solidFill>
                  <a:srgbClr val="00349E"/>
                </a:solidFill>
                <a:latin typeface="Times New Roman" panose="02020603050405020304" charset="0"/>
                <a:cs typeface="Times New Roman" panose="02020603050405020304" charset="0"/>
              </a:rPr>
              <a:t>;</a:t>
            </a:r>
            <a:endParaRPr lang="en-US" sz="1800" b="0">
              <a:solidFill>
                <a:srgbClr val="00349E"/>
              </a:solidFill>
              <a:latin typeface="Times New Roman" panose="02020603050405020304" charset="0"/>
              <a:cs typeface="Times New Roman" panose="02020603050405020304" charset="0"/>
            </a:endParaRPr>
          </a:p>
          <a:p>
            <a:pPr marL="0" indent="0" eaLnBrk="1" latinLnBrk="0" hangingPunct="1">
              <a:lnSpc>
                <a:spcPct val="150000"/>
              </a:lnSpc>
            </a:pPr>
            <a:r>
              <a:rPr lang="en-US" sz="1800" b="0">
                <a:solidFill>
                  <a:srgbClr val="00349E"/>
                </a:solidFill>
                <a:latin typeface="Times New Roman" panose="02020603050405020304" charset="0"/>
                <a:cs typeface="Times New Roman" panose="02020603050405020304" charset="0"/>
              </a:rPr>
              <a:t> </a:t>
            </a:r>
            <a:r>
              <a:rPr lang="en-US" sz="1800" b="1">
                <a:solidFill>
                  <a:srgbClr val="00349E"/>
                </a:solidFill>
                <a:latin typeface="Times New Roman" panose="02020603050405020304" charset="0"/>
                <a:cs typeface="Times New Roman" panose="02020603050405020304" charset="0"/>
              </a:rPr>
              <a:t>D4</a:t>
            </a:r>
            <a:r>
              <a:rPr lang="zh-CN" altLang="en-US" sz="1800" b="1">
                <a:solidFill>
                  <a:srgbClr val="00349E"/>
                </a:solidFill>
                <a:latin typeface="Times New Roman" panose="02020603050405020304" charset="0"/>
                <a:ea typeface="宋体" panose="02010600030101010101" pitchFamily="2" charset="-122"/>
                <a:cs typeface="Times New Roman" panose="02020603050405020304" charset="0"/>
              </a:rPr>
              <a:t>：</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是状态字锁存命令位，若</a:t>
            </a:r>
            <a:r>
              <a:rPr lang="en-US" sz="1800" b="0">
                <a:solidFill>
                  <a:srgbClr val="00349E"/>
                </a:solidFill>
                <a:latin typeface="Times New Roman" panose="02020603050405020304" charset="0"/>
                <a:cs typeface="Times New Roman" panose="02020603050405020304" charset="0"/>
              </a:rPr>
              <a:t>D</a:t>
            </a:r>
            <a:r>
              <a:rPr lang="en-US" sz="1800" b="0" baseline="-25000">
                <a:solidFill>
                  <a:srgbClr val="00349E"/>
                </a:solidFill>
                <a:latin typeface="Times New Roman" panose="02020603050405020304" charset="0"/>
                <a:cs typeface="Times New Roman" panose="02020603050405020304" charset="0"/>
              </a:rPr>
              <a:t>4</a:t>
            </a:r>
            <a:r>
              <a:rPr lang="en-US" sz="1800" b="0">
                <a:solidFill>
                  <a:srgbClr val="00349E"/>
                </a:solidFill>
                <a:latin typeface="Times New Roman" panose="02020603050405020304" charset="0"/>
                <a:cs typeface="Times New Roman" panose="02020603050405020304" charset="0"/>
              </a:rPr>
              <a:t>=0</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，表明指定计数器通道的状态字进行锁存，否则</a:t>
            </a:r>
            <a:r>
              <a:rPr lang="en-US" sz="1800" b="0">
                <a:solidFill>
                  <a:srgbClr val="00349E"/>
                </a:solidFill>
                <a:latin typeface="Times New Roman" panose="02020603050405020304" charset="0"/>
                <a:cs typeface="Times New Roman" panose="02020603050405020304" charset="0"/>
              </a:rPr>
              <a:t>D</a:t>
            </a:r>
            <a:r>
              <a:rPr lang="en-US" sz="1800" b="0" baseline="-25000">
                <a:solidFill>
                  <a:srgbClr val="00349E"/>
                </a:solidFill>
                <a:latin typeface="Times New Roman" panose="02020603050405020304" charset="0"/>
                <a:cs typeface="Times New Roman" panose="02020603050405020304" charset="0"/>
              </a:rPr>
              <a:t>4</a:t>
            </a:r>
            <a:r>
              <a:rPr lang="en-US" sz="1800" b="0">
                <a:solidFill>
                  <a:srgbClr val="00349E"/>
                </a:solidFill>
                <a:latin typeface="Times New Roman" panose="02020603050405020304" charset="0"/>
                <a:cs typeface="Times New Roman" panose="02020603050405020304" charset="0"/>
              </a:rPr>
              <a:t>=1</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不锁存</a:t>
            </a:r>
            <a:r>
              <a:rPr lang="en-US" sz="1800" b="0">
                <a:solidFill>
                  <a:srgbClr val="00349E"/>
                </a:solidFill>
                <a:latin typeface="Times New Roman" panose="02020603050405020304" charset="0"/>
                <a:cs typeface="Times New Roman" panose="02020603050405020304" charset="0"/>
              </a:rPr>
              <a:t>; </a:t>
            </a:r>
            <a:endParaRPr lang="en-US" sz="1800" b="0">
              <a:solidFill>
                <a:srgbClr val="00349E"/>
              </a:solidFill>
              <a:latin typeface="Times New Roman" panose="02020603050405020304" charset="0"/>
              <a:cs typeface="Times New Roman" panose="02020603050405020304" charset="0"/>
            </a:endParaRPr>
          </a:p>
          <a:p>
            <a:pPr marL="0" indent="0" eaLnBrk="1" latinLnBrk="0" hangingPunct="1">
              <a:lnSpc>
                <a:spcPct val="150000"/>
              </a:lnSpc>
            </a:pPr>
            <a:r>
              <a:rPr lang="en-US" sz="1800" b="1">
                <a:solidFill>
                  <a:srgbClr val="00349E"/>
                </a:solidFill>
                <a:latin typeface="Times New Roman" panose="02020603050405020304" charset="0"/>
                <a:cs typeface="Times New Roman" panose="02020603050405020304" charset="0"/>
              </a:rPr>
              <a:t>D</a:t>
            </a:r>
            <a:r>
              <a:rPr lang="en-US" sz="1800" b="1" baseline="-25000">
                <a:solidFill>
                  <a:srgbClr val="00349E"/>
                </a:solidFill>
                <a:latin typeface="Times New Roman" panose="02020603050405020304" charset="0"/>
                <a:cs typeface="Times New Roman" panose="02020603050405020304" charset="0"/>
              </a:rPr>
              <a:t>3</a:t>
            </a:r>
            <a:r>
              <a:rPr lang="zh-CN" sz="1800" b="1">
                <a:solidFill>
                  <a:srgbClr val="00349E"/>
                </a:solidFill>
                <a:latin typeface="Times New Roman" panose="02020603050405020304" charset="0"/>
                <a:ea typeface="宋体" panose="02010600030101010101" pitchFamily="2" charset="-122"/>
                <a:cs typeface="Times New Roman" panose="02020603050405020304" charset="0"/>
              </a:rPr>
              <a:t>～</a:t>
            </a:r>
            <a:r>
              <a:rPr lang="en-US" sz="1800" b="1">
                <a:solidFill>
                  <a:srgbClr val="00349E"/>
                </a:solidFill>
                <a:latin typeface="Times New Roman" panose="02020603050405020304" charset="0"/>
                <a:cs typeface="Times New Roman" panose="02020603050405020304" charset="0"/>
              </a:rPr>
              <a:t>D</a:t>
            </a:r>
            <a:r>
              <a:rPr lang="en-US" sz="1800" b="1" baseline="-25000">
                <a:solidFill>
                  <a:srgbClr val="00349E"/>
                </a:solidFill>
                <a:latin typeface="Times New Roman" panose="02020603050405020304" charset="0"/>
                <a:cs typeface="Times New Roman" panose="02020603050405020304" charset="0"/>
              </a:rPr>
              <a:t>1</a:t>
            </a:r>
            <a:r>
              <a:rPr lang="en-US" sz="1800" b="1">
                <a:solidFill>
                  <a:srgbClr val="00349E"/>
                </a:solidFill>
                <a:latin typeface="Times New Roman" panose="02020603050405020304" charset="0"/>
                <a:cs typeface="Times New Roman" panose="02020603050405020304" charset="0"/>
              </a:rPr>
              <a:t> </a:t>
            </a:r>
            <a:r>
              <a:rPr lang="zh-CN" altLang="en-US" sz="1800" b="0">
                <a:solidFill>
                  <a:srgbClr val="00349E"/>
                </a:solidFill>
                <a:latin typeface="Times New Roman" panose="02020603050405020304" charset="0"/>
                <a:ea typeface="宋体" panose="02010600030101010101" pitchFamily="2" charset="-122"/>
                <a:cs typeface="Times New Roman" panose="02020603050405020304" charset="0"/>
              </a:rPr>
              <a:t>：</a:t>
            </a:r>
            <a:r>
              <a:rPr lang="en-US" altLang="zh-CN" sz="1800" b="0">
                <a:solidFill>
                  <a:srgbClr val="00349E"/>
                </a:solidFill>
                <a:latin typeface="Times New Roman" panose="02020603050405020304" charset="0"/>
                <a:ea typeface="宋体" panose="02010600030101010101" pitchFamily="2" charset="-122"/>
                <a:cs typeface="Times New Roman" panose="02020603050405020304" charset="0"/>
              </a:rPr>
              <a:t>3</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位用于选择计数器，分别对应计数器</a:t>
            </a:r>
            <a:r>
              <a:rPr lang="en-US" sz="1800" b="0">
                <a:solidFill>
                  <a:srgbClr val="00349E"/>
                </a:solidFill>
                <a:latin typeface="Times New Roman" panose="02020603050405020304" charset="0"/>
                <a:cs typeface="Times New Roman" panose="02020603050405020304" charset="0"/>
              </a:rPr>
              <a:t>2</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a:t>
            </a:r>
            <a:r>
              <a:rPr lang="en-US" sz="1800" b="0">
                <a:solidFill>
                  <a:srgbClr val="00349E"/>
                </a:solidFill>
                <a:latin typeface="Times New Roman" panose="02020603050405020304" charset="0"/>
                <a:cs typeface="Times New Roman" panose="02020603050405020304" charset="0"/>
              </a:rPr>
              <a:t>1</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和</a:t>
            </a:r>
            <a:r>
              <a:rPr lang="en-US" sz="1800" b="0">
                <a:solidFill>
                  <a:srgbClr val="00349E"/>
                </a:solidFill>
                <a:latin typeface="Times New Roman" panose="02020603050405020304" charset="0"/>
                <a:cs typeface="Times New Roman" panose="02020603050405020304" charset="0"/>
              </a:rPr>
              <a:t>0</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，这</a:t>
            </a:r>
            <a:r>
              <a:rPr lang="en-US" sz="1800" b="0">
                <a:solidFill>
                  <a:srgbClr val="00349E"/>
                </a:solidFill>
                <a:latin typeface="Times New Roman" panose="02020603050405020304" charset="0"/>
                <a:cs typeface="Times New Roman" panose="02020603050405020304" charset="0"/>
              </a:rPr>
              <a:t>3</a:t>
            </a:r>
            <a:r>
              <a:rPr lang="zh-CN" sz="1800" b="0">
                <a:solidFill>
                  <a:srgbClr val="00349E"/>
                </a:solidFill>
                <a:latin typeface="Times New Roman" panose="02020603050405020304" charset="0"/>
                <a:ea typeface="宋体" panose="02010600030101010101" pitchFamily="2" charset="-122"/>
                <a:cs typeface="Times New Roman" panose="02020603050405020304" charset="0"/>
              </a:rPr>
              <a:t>位是相互独立的，这表明一个读回命令字可以同时命令一个以上的计数值和状态字锁存待读。</a:t>
            </a:r>
            <a:endParaRPr lang="zh-CN" altLang="en-US" sz="1800" b="0">
              <a:solidFill>
                <a:srgbClr val="00349E"/>
              </a:solidFill>
              <a:latin typeface="Times New Roman" panose="02020603050405020304" charset="0"/>
              <a:ea typeface="宋体" panose="02010600030101010101" pitchFamily="2" charset="-122"/>
              <a:cs typeface="Times New Roman" panose="02020603050405020304" charset="0"/>
            </a:endParaRPr>
          </a:p>
        </p:txBody>
      </p:sp>
      <p:sp>
        <p:nvSpPr>
          <p:cNvPr id="4" name="文本框 3"/>
          <p:cNvSpPr txBox="1"/>
          <p:nvPr/>
        </p:nvSpPr>
        <p:spPr>
          <a:xfrm>
            <a:off x="5649595" y="4278630"/>
            <a:ext cx="293370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8.31  8254</a:t>
            </a:r>
            <a:r>
              <a:rPr lang="zh-CN" sz="1400" b="1">
                <a:solidFill>
                  <a:srgbClr val="00349E"/>
                </a:solidFill>
                <a:ea typeface="宋体" panose="02010600030101010101" pitchFamily="2" charset="-122"/>
              </a:rPr>
              <a:t>读回命令字格式</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128905" y="1028700"/>
            <a:ext cx="5222875" cy="576580"/>
          </a:xfrm>
        </p:spPr>
        <p:txBody>
          <a:bodyPr/>
          <a:p>
            <a:r>
              <a:rPr lang="zh-CN" altLang="en-US">
                <a:sym typeface="+mn-ea"/>
              </a:rPr>
              <a:t>8.2  可编程定时/计数器8253/8254</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4970" y="1489710"/>
            <a:ext cx="8354695" cy="5149850"/>
          </a:xfrm>
        </p:spPr>
        <p:txBody>
          <a:bodyPr vert="horz" rtlCol="0">
            <a:normAutofit/>
          </a:bodyPr>
          <a:p>
            <a:pPr lvl="0" algn="l" latinLnBrk="0">
              <a:lnSpc>
                <a:spcPts val="3500"/>
              </a:lnSpc>
              <a:spcBef>
                <a:spcPts val="0"/>
              </a:spcBef>
              <a:buClr>
                <a:srgbClr val="00349E"/>
              </a:buClr>
              <a:buFont typeface="Wingdings" panose="05000000000000000000" charset="0"/>
            </a:pPr>
            <a:r>
              <a:rPr lang="en-US" altLang="zh-CN" sz="2000">
                <a:sym typeface="+mn-ea"/>
              </a:rPr>
              <a:t>8.3.1  串行通信概述</a:t>
            </a:r>
            <a:endParaRPr lang="en-US" altLang="zh-CN" sz="2000">
              <a:sym typeface="+mn-ea"/>
            </a:endParaRPr>
          </a:p>
          <a:p>
            <a:pPr lvl="0" algn="l" latinLnBrk="0">
              <a:lnSpc>
                <a:spcPts val="3500"/>
              </a:lnSpc>
              <a:spcBef>
                <a:spcPts val="0"/>
              </a:spcBef>
              <a:buClr>
                <a:srgbClr val="00349E"/>
              </a:buClr>
              <a:buFont typeface="Wingdings" panose="05000000000000000000" charset="0"/>
            </a:pPr>
            <a:r>
              <a:rPr lang="en-US" altLang="zh-CN" sz="2000">
                <a:solidFill>
                  <a:srgbClr val="FF0000"/>
                </a:solidFill>
                <a:sym typeface="+mn-ea"/>
              </a:rPr>
              <a:t>      串行通信</a:t>
            </a:r>
            <a:r>
              <a:rPr lang="zh-CN" altLang="en-US" sz="2000">
                <a:sym typeface="+mn-ea"/>
              </a:rPr>
              <a:t>：</a:t>
            </a:r>
            <a:r>
              <a:rPr lang="en-US" altLang="zh-CN" sz="2000">
                <a:sym typeface="+mn-ea"/>
              </a:rPr>
              <a:t>是把组成信息的各个码位在同一根传输线上，从低位到</a:t>
            </a:r>
            <a:endParaRPr lang="en-US" altLang="zh-CN" sz="2000">
              <a:sym typeface="+mn-ea"/>
            </a:endParaRPr>
          </a:p>
          <a:p>
            <a:pPr lvl="0" algn="l" latinLnBrk="0">
              <a:lnSpc>
                <a:spcPts val="3500"/>
              </a:lnSpc>
              <a:spcBef>
                <a:spcPts val="0"/>
              </a:spcBef>
              <a:buClr>
                <a:srgbClr val="00349E"/>
              </a:buClr>
              <a:buFont typeface="Wingdings" panose="05000000000000000000" charset="0"/>
            </a:pPr>
            <a:r>
              <a:rPr lang="en-US" altLang="zh-CN" sz="2000">
                <a:sym typeface="+mn-ea"/>
              </a:rPr>
              <a:t>                       高位，逐位地、顺序地进行传送的通信方式。</a:t>
            </a:r>
            <a:endParaRPr lang="en-US" altLang="zh-CN" sz="2000">
              <a:sym typeface="+mn-ea"/>
            </a:endParaRPr>
          </a:p>
          <a:p>
            <a:pPr lvl="0" algn="l" latinLnBrk="0">
              <a:lnSpc>
                <a:spcPts val="3500"/>
              </a:lnSpc>
              <a:spcBef>
                <a:spcPts val="0"/>
              </a:spcBef>
              <a:buClr>
                <a:srgbClr val="00349E"/>
              </a:buClr>
              <a:buFont typeface="Wingdings" panose="05000000000000000000" charset="0"/>
            </a:pPr>
            <a:r>
              <a:rPr lang="zh-CN" altLang="en-US" sz="2000">
                <a:sym typeface="+mn-ea"/>
              </a:rPr>
              <a:t>特点：</a:t>
            </a:r>
            <a:endParaRPr lang="zh-CN" altLang="en-US" sz="2000">
              <a:sym typeface="+mn-ea"/>
            </a:endParaRPr>
          </a:p>
          <a:p>
            <a:pPr marL="720090" lvl="0" algn="l" latinLnBrk="0">
              <a:lnSpc>
                <a:spcPts val="3500"/>
              </a:lnSpc>
              <a:spcBef>
                <a:spcPts val="0"/>
              </a:spcBef>
              <a:buClr>
                <a:srgbClr val="00349E"/>
              </a:buClr>
              <a:buFont typeface="Wingdings" panose="05000000000000000000" charset="0"/>
              <a:buChar char="Ø"/>
            </a:pPr>
            <a:r>
              <a:rPr lang="en-US" altLang="zh-CN" sz="2000">
                <a:sym typeface="+mn-ea"/>
              </a:rPr>
              <a:t>在一根传输线上既传送数据信息，又传送联络控制信息</a:t>
            </a:r>
            <a:r>
              <a:rPr lang="zh-CN" altLang="en-US" sz="2000">
                <a:sym typeface="+mn-ea"/>
              </a:rPr>
              <a:t>；</a:t>
            </a:r>
            <a:endParaRPr lang="zh-CN" altLang="en-US" sz="2000">
              <a:sym typeface="+mn-ea"/>
            </a:endParaRPr>
          </a:p>
          <a:p>
            <a:pPr marL="720090" lvl="0" algn="l" latinLnBrk="0">
              <a:lnSpc>
                <a:spcPts val="3500"/>
              </a:lnSpc>
              <a:spcBef>
                <a:spcPts val="0"/>
              </a:spcBef>
              <a:buClr>
                <a:srgbClr val="00349E"/>
              </a:buClr>
              <a:buFont typeface="Wingdings" panose="05000000000000000000" charset="0"/>
              <a:buChar char="Ø"/>
            </a:pPr>
            <a:r>
              <a:rPr lang="en-US" altLang="zh-CN" sz="2000">
                <a:sym typeface="+mn-ea"/>
              </a:rPr>
              <a:t>它的信息格式有固定的要求，分异步和同步信息格式，与此相应，就有异步通信和同步通信两种方式</a:t>
            </a:r>
            <a:r>
              <a:rPr lang="zh-CN" altLang="en-US" sz="2000">
                <a:sym typeface="+mn-ea"/>
              </a:rPr>
              <a:t>；</a:t>
            </a:r>
            <a:endParaRPr lang="zh-CN" altLang="en-US" sz="2000">
              <a:sym typeface="+mn-ea"/>
            </a:endParaRPr>
          </a:p>
          <a:p>
            <a:pPr marL="720090" lvl="0" algn="l" latinLnBrk="0">
              <a:lnSpc>
                <a:spcPts val="3500"/>
              </a:lnSpc>
              <a:spcBef>
                <a:spcPts val="0"/>
              </a:spcBef>
              <a:buClr>
                <a:srgbClr val="00349E"/>
              </a:buClr>
              <a:buFont typeface="Wingdings" panose="05000000000000000000" charset="0"/>
              <a:buChar char="Ø"/>
            </a:pPr>
            <a:r>
              <a:rPr lang="en-US" altLang="zh-CN" sz="2000">
                <a:sym typeface="+mn-ea"/>
              </a:rPr>
              <a:t>在传输线上对信息的逻辑定义与TTL不兼容，因此，需要进行逻辑电平转换。</a:t>
            </a:r>
            <a:endParaRPr lang="en-US" altLang="zh-CN" sz="2000">
              <a:sym typeface="+mn-ea"/>
            </a:endParaRPr>
          </a:p>
          <a:p>
            <a:pPr lvl="0" algn="l" latinLnBrk="0">
              <a:lnSpc>
                <a:spcPts val="3500"/>
              </a:lnSpc>
              <a:spcBef>
                <a:spcPts val="0"/>
              </a:spcBef>
              <a:buClr>
                <a:srgbClr val="00349E"/>
              </a:buClr>
              <a:buFont typeface="Wingdings" panose="05000000000000000000" charset="0"/>
            </a:pPr>
            <a:r>
              <a:rPr lang="en-US" altLang="zh-CN" sz="2000">
                <a:sym typeface="+mn-ea"/>
              </a:rPr>
              <a:t>优点</a:t>
            </a:r>
            <a:r>
              <a:rPr lang="zh-CN" altLang="en-US" sz="2000">
                <a:sym typeface="+mn-ea"/>
              </a:rPr>
              <a:t>：</a:t>
            </a:r>
            <a:r>
              <a:rPr lang="en-US" altLang="zh-CN" sz="2000">
                <a:sym typeface="+mn-ea"/>
              </a:rPr>
              <a:t>串行通信具有传输线少、成本低等，适合远距离传送； </a:t>
            </a:r>
            <a:endParaRPr lang="en-US" altLang="zh-CN" sz="2000">
              <a:sym typeface="+mn-ea"/>
            </a:endParaRPr>
          </a:p>
          <a:p>
            <a:pPr lvl="0" algn="l" latinLnBrk="0">
              <a:lnSpc>
                <a:spcPts val="3500"/>
              </a:lnSpc>
              <a:spcBef>
                <a:spcPts val="0"/>
              </a:spcBef>
              <a:buClr>
                <a:srgbClr val="00349E"/>
              </a:buClr>
              <a:buFont typeface="Wingdings" panose="05000000000000000000" charset="0"/>
            </a:pPr>
            <a:r>
              <a:rPr lang="en-US" altLang="zh-CN" sz="2000">
                <a:sym typeface="+mn-ea"/>
              </a:rPr>
              <a:t>缺点</a:t>
            </a:r>
            <a:r>
              <a:rPr lang="zh-CN" altLang="en-US" sz="2000">
                <a:sym typeface="+mn-ea"/>
              </a:rPr>
              <a:t>：</a:t>
            </a:r>
            <a:r>
              <a:rPr lang="en-US" altLang="zh-CN" sz="2000">
                <a:sym typeface="+mn-ea"/>
              </a:rPr>
              <a:t>速度慢</a:t>
            </a:r>
            <a:r>
              <a:rPr lang="zh-CN" altLang="en-US" sz="2000">
                <a:sym typeface="+mn-ea"/>
              </a:rPr>
              <a:t>。</a:t>
            </a:r>
            <a:endParaRPr lang="zh-CN" altLang="en-US" sz="2000">
              <a:sym typeface="+mn-ea"/>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38300"/>
            <a:ext cx="8229600" cy="4076700"/>
          </a:xfrm>
        </p:spPr>
        <p:txBody>
          <a:bodyPr vert="horz" rtlCol="0">
            <a:normAutofit/>
          </a:bodyPr>
          <a:p>
            <a:pPr lvl="0" algn="l" latinLnBrk="0">
              <a:lnSpc>
                <a:spcPts val="4000"/>
              </a:lnSpc>
              <a:spcBef>
                <a:spcPts val="0"/>
              </a:spcBef>
            </a:pPr>
            <a:r>
              <a:rPr lang="en-US" altLang="zh-CN" sz="2000">
                <a:sym typeface="+mn-ea"/>
              </a:rPr>
              <a:t>1. 串行通信接口的基本任务</a:t>
            </a:r>
            <a:endParaRPr lang="en-US" altLang="zh-CN" sz="2000">
              <a:sym typeface="+mn-ea"/>
            </a:endParaRPr>
          </a:p>
          <a:p>
            <a:pPr marL="360045" lvl="0" algn="l" latinLnBrk="0">
              <a:lnSpc>
                <a:spcPts val="4000"/>
              </a:lnSpc>
              <a:spcBef>
                <a:spcPts val="0"/>
              </a:spcBef>
            </a:pPr>
            <a:r>
              <a:rPr lang="en-US" altLang="zh-CN" sz="2000">
                <a:sym typeface="+mn-ea"/>
              </a:rPr>
              <a:t>1) 实现数据格式化</a:t>
            </a:r>
            <a:endParaRPr lang="en-US" altLang="zh-CN" sz="2000">
              <a:sym typeface="+mn-ea"/>
            </a:endParaRPr>
          </a:p>
          <a:p>
            <a:pPr marL="360045" lvl="0" algn="l" latinLnBrk="0">
              <a:lnSpc>
                <a:spcPts val="4000"/>
              </a:lnSpc>
              <a:spcBef>
                <a:spcPts val="0"/>
              </a:spcBef>
            </a:pPr>
            <a:r>
              <a:rPr lang="en-US" altLang="zh-CN" sz="2000">
                <a:sym typeface="+mn-ea"/>
              </a:rPr>
              <a:t>2) 进行串—并转换</a:t>
            </a:r>
            <a:endParaRPr lang="en-US" altLang="zh-CN" sz="2000">
              <a:sym typeface="+mn-ea"/>
            </a:endParaRPr>
          </a:p>
          <a:p>
            <a:pPr marL="360045" lvl="0" algn="l" latinLnBrk="0">
              <a:lnSpc>
                <a:spcPts val="4000"/>
              </a:lnSpc>
              <a:spcBef>
                <a:spcPts val="0"/>
              </a:spcBef>
            </a:pPr>
            <a:r>
              <a:rPr lang="en-US" altLang="zh-CN" sz="2000">
                <a:sym typeface="+mn-ea"/>
              </a:rPr>
              <a:t>3) 控制数据传输速率</a:t>
            </a:r>
            <a:endParaRPr lang="en-US" altLang="zh-CN" sz="2000">
              <a:sym typeface="+mn-ea"/>
            </a:endParaRPr>
          </a:p>
          <a:p>
            <a:pPr marL="360045" lvl="0" algn="l" latinLnBrk="0">
              <a:lnSpc>
                <a:spcPts val="4000"/>
              </a:lnSpc>
              <a:spcBef>
                <a:spcPts val="0"/>
              </a:spcBef>
            </a:pPr>
            <a:r>
              <a:rPr lang="en-US" altLang="zh-CN" sz="2000">
                <a:sym typeface="+mn-ea"/>
              </a:rPr>
              <a:t>4) 进行错误检测</a:t>
            </a:r>
            <a:endParaRPr lang="en-US" altLang="zh-CN" sz="2000">
              <a:sym typeface="+mn-ea"/>
            </a:endParaRPr>
          </a:p>
          <a:p>
            <a:pPr marL="360045" lvl="0" algn="l" latinLnBrk="0">
              <a:lnSpc>
                <a:spcPts val="4000"/>
              </a:lnSpc>
              <a:spcBef>
                <a:spcPts val="0"/>
              </a:spcBef>
            </a:pPr>
            <a:r>
              <a:rPr lang="en-US" altLang="zh-CN" sz="2000">
                <a:sym typeface="+mn-ea"/>
              </a:rPr>
              <a:t>5) 进行TTL与EIA电平转换</a:t>
            </a:r>
            <a:endParaRPr lang="en-US" altLang="zh-CN" sz="2000">
              <a:sym typeface="+mn-ea"/>
            </a:endParaRPr>
          </a:p>
          <a:p>
            <a:pPr marL="360045" lvl="0" algn="l" latinLnBrk="0">
              <a:lnSpc>
                <a:spcPts val="4000"/>
              </a:lnSpc>
              <a:spcBef>
                <a:spcPts val="0"/>
              </a:spcBef>
            </a:pPr>
            <a:r>
              <a:rPr lang="en-US" altLang="zh-CN" sz="2000">
                <a:sym typeface="+mn-ea"/>
              </a:rPr>
              <a:t>6) 提供EIA-RS-232C接口标准所要求的信号线</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0685" y="1386840"/>
            <a:ext cx="8342630" cy="1629410"/>
          </a:xfrm>
        </p:spPr>
        <p:txBody>
          <a:bodyPr vert="horz" rtlCol="0">
            <a:normAutofit/>
          </a:bodyPr>
          <a:p>
            <a:pPr lvl="0" algn="l" latinLnBrk="0">
              <a:lnSpc>
                <a:spcPts val="4000"/>
              </a:lnSpc>
              <a:spcBef>
                <a:spcPts val="0"/>
              </a:spcBef>
            </a:pPr>
            <a:r>
              <a:rPr lang="en-US" altLang="zh-CN" sz="2000">
                <a:sym typeface="+mn-ea"/>
              </a:rPr>
              <a:t>2. 串行通信接口的组成</a:t>
            </a:r>
            <a:endParaRPr lang="en-US" altLang="zh-CN" sz="2000">
              <a:sym typeface="+mn-ea"/>
            </a:endParaRPr>
          </a:p>
          <a:p>
            <a:pPr lvl="0" algn="l" latinLnBrk="0">
              <a:lnSpc>
                <a:spcPts val="4000"/>
              </a:lnSpc>
              <a:spcBef>
                <a:spcPts val="0"/>
              </a:spcBef>
            </a:pPr>
            <a:r>
              <a:rPr lang="en-US" altLang="zh-CN" sz="2000">
                <a:sym typeface="+mn-ea"/>
              </a:rPr>
              <a:t>     串行接口部件的典型结构如图8.32所示，主要由</a:t>
            </a:r>
            <a:r>
              <a:rPr lang="en-US" altLang="zh-CN" sz="2000">
                <a:solidFill>
                  <a:srgbClr val="FF0000"/>
                </a:solidFill>
                <a:sym typeface="+mn-ea"/>
              </a:rPr>
              <a:t>控制寄存器</a:t>
            </a:r>
            <a:r>
              <a:rPr lang="en-US" altLang="zh-CN" sz="2000">
                <a:sym typeface="+mn-ea"/>
              </a:rPr>
              <a:t>、</a:t>
            </a:r>
            <a:r>
              <a:rPr lang="en-US" altLang="zh-CN" sz="2000">
                <a:solidFill>
                  <a:srgbClr val="FF0000"/>
                </a:solidFill>
                <a:sym typeface="+mn-ea"/>
              </a:rPr>
              <a:t>状态寄存器</a:t>
            </a:r>
            <a:r>
              <a:rPr lang="en-US" altLang="zh-CN" sz="2000">
                <a:sym typeface="+mn-ea"/>
              </a:rPr>
              <a:t>、</a:t>
            </a:r>
            <a:r>
              <a:rPr lang="en-US" altLang="zh-CN" sz="2000">
                <a:solidFill>
                  <a:srgbClr val="FF0000"/>
                </a:solidFill>
                <a:sym typeface="+mn-ea"/>
              </a:rPr>
              <a:t>数据输入寄存器</a:t>
            </a:r>
            <a:r>
              <a:rPr lang="en-US" altLang="zh-CN" sz="2000">
                <a:sym typeface="+mn-ea"/>
              </a:rPr>
              <a:t>和</a:t>
            </a:r>
            <a:r>
              <a:rPr lang="en-US" altLang="zh-CN" sz="2000">
                <a:solidFill>
                  <a:srgbClr val="FF0000"/>
                </a:solidFill>
                <a:sym typeface="+mn-ea"/>
              </a:rPr>
              <a:t>数据输出寄存器</a:t>
            </a:r>
            <a:r>
              <a:rPr lang="en-US" altLang="zh-CN" sz="2000">
                <a:sym typeface="+mn-ea"/>
              </a:rPr>
              <a:t>四部分组成。</a:t>
            </a:r>
            <a:endParaRPr lang="en-US" altLang="zh-CN" sz="2000">
              <a:sym typeface="+mn-ea"/>
            </a:endParaRPr>
          </a:p>
        </p:txBody>
      </p:sp>
      <p:sp>
        <p:nvSpPr>
          <p:cNvPr id="5" name="标题 4"/>
          <p:cNvSpPr>
            <a:spLocks noGrp="1"/>
          </p:cNvSpPr>
          <p:nvPr>
            <p:ph type="title"/>
          </p:nvPr>
        </p:nvSpPr>
        <p:spPr/>
        <p:txBody>
          <a:bodyPr/>
          <a:p>
            <a:endParaRPr lang="zh-CN" altLang="en-US"/>
          </a:p>
        </p:txBody>
      </p:sp>
      <p:pic>
        <p:nvPicPr>
          <p:cNvPr id="2" name="图片 36" descr="7t32"/>
          <p:cNvPicPr>
            <a:picLocks noChangeAspect="1"/>
          </p:cNvPicPr>
          <p:nvPr/>
        </p:nvPicPr>
        <p:blipFill>
          <a:blip r:embed="rId1"/>
          <a:stretch>
            <a:fillRect/>
          </a:stretch>
        </p:blipFill>
        <p:spPr>
          <a:xfrm>
            <a:off x="1121410" y="3016250"/>
            <a:ext cx="6742430" cy="3149600"/>
          </a:xfrm>
          <a:prstGeom prst="rect">
            <a:avLst/>
          </a:prstGeom>
          <a:noFill/>
          <a:ln w="9525">
            <a:noFill/>
          </a:ln>
        </p:spPr>
      </p:pic>
      <p:sp>
        <p:nvSpPr>
          <p:cNvPr id="100" name="文本框 99"/>
          <p:cNvSpPr txBox="1"/>
          <p:nvPr/>
        </p:nvSpPr>
        <p:spPr>
          <a:xfrm>
            <a:off x="2292985" y="6268720"/>
            <a:ext cx="369506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8.32  </a:t>
            </a:r>
            <a:r>
              <a:rPr lang="zh-CN" sz="1400" b="1">
                <a:solidFill>
                  <a:srgbClr val="00349E"/>
                </a:solidFill>
                <a:ea typeface="宋体" panose="02010600030101010101" pitchFamily="2" charset="-122"/>
              </a:rPr>
              <a:t>串行接口与</a:t>
            </a:r>
            <a:r>
              <a:rPr lang="en-US" sz="1400" b="1">
                <a:solidFill>
                  <a:srgbClr val="00349E"/>
                </a:solidFill>
                <a:latin typeface="Times New Roman" panose="02020603050405020304" charset="0"/>
              </a:rPr>
              <a:t>CPU</a:t>
            </a:r>
            <a:r>
              <a:rPr lang="zh-CN" sz="1400" b="1">
                <a:solidFill>
                  <a:srgbClr val="00349E"/>
                </a:solidFill>
                <a:ea typeface="宋体" panose="02010600030101010101" pitchFamily="2" charset="-122"/>
              </a:rPr>
              <a:t>、外设的连接</a:t>
            </a:r>
            <a:endParaRPr lang="zh-CN" altLang="en-US" sz="1400" b="1">
              <a:solidFill>
                <a:srgbClr val="00349E"/>
              </a:solidFill>
              <a:ea typeface="宋体" panose="02010600030101010101" pitchFamily="2" charset="-122"/>
            </a:endParaRPr>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0685" y="1603375"/>
            <a:ext cx="8342630" cy="4873625"/>
          </a:xfrm>
        </p:spPr>
        <p:txBody>
          <a:bodyPr vert="horz" rtlCol="0">
            <a:normAutofit/>
          </a:bodyPr>
          <a:p>
            <a:pPr lvl="0" algn="l" latinLnBrk="0">
              <a:lnSpc>
                <a:spcPts val="3600"/>
              </a:lnSpc>
              <a:spcBef>
                <a:spcPts val="0"/>
              </a:spcBef>
            </a:pPr>
            <a:r>
              <a:rPr lang="en-US" altLang="zh-CN" sz="2000">
                <a:sym typeface="+mn-ea"/>
              </a:rPr>
              <a:t>1) </a:t>
            </a:r>
            <a:r>
              <a:rPr lang="en-US" altLang="zh-CN" sz="2000">
                <a:solidFill>
                  <a:srgbClr val="FF0000"/>
                </a:solidFill>
                <a:sym typeface="+mn-ea"/>
              </a:rPr>
              <a:t>控制</a:t>
            </a:r>
            <a:r>
              <a:rPr lang="en-US" altLang="zh-CN" sz="2000">
                <a:sym typeface="+mn-ea"/>
              </a:rPr>
              <a:t>寄存器</a:t>
            </a:r>
            <a:r>
              <a:rPr lang="zh-CN" altLang="en-US" sz="2000">
                <a:sym typeface="+mn-ea"/>
              </a:rPr>
              <a:t>：</a:t>
            </a:r>
            <a:r>
              <a:rPr lang="en-US" altLang="zh-CN" sz="2000">
                <a:sym typeface="+mn-ea"/>
              </a:rPr>
              <a:t>控制寄存器用来保存决定接口工作方式的控制信息。</a:t>
            </a:r>
            <a:endParaRPr lang="en-US" altLang="zh-CN" sz="2000">
              <a:sym typeface="+mn-ea"/>
            </a:endParaRPr>
          </a:p>
          <a:p>
            <a:pPr lvl="0" algn="l" latinLnBrk="0">
              <a:lnSpc>
                <a:spcPts val="3600"/>
              </a:lnSpc>
              <a:spcBef>
                <a:spcPts val="0"/>
              </a:spcBef>
            </a:pPr>
            <a:r>
              <a:rPr lang="en-US" altLang="zh-CN" sz="2000">
                <a:sym typeface="+mn-ea"/>
              </a:rPr>
              <a:t>2) </a:t>
            </a:r>
            <a:r>
              <a:rPr lang="en-US" altLang="zh-CN" sz="2000">
                <a:solidFill>
                  <a:srgbClr val="FF0000"/>
                </a:solidFill>
                <a:sym typeface="+mn-ea"/>
              </a:rPr>
              <a:t>状态</a:t>
            </a:r>
            <a:r>
              <a:rPr lang="en-US" altLang="zh-CN" sz="2000">
                <a:sym typeface="+mn-ea"/>
              </a:rPr>
              <a:t>寄存器</a:t>
            </a:r>
            <a:r>
              <a:rPr lang="zh-CN" altLang="en-US" sz="2000">
                <a:sym typeface="+mn-ea"/>
              </a:rPr>
              <a:t>：</a:t>
            </a:r>
            <a:r>
              <a:rPr lang="en-US" altLang="zh-CN" sz="2000">
                <a:sym typeface="+mn-ea"/>
              </a:rPr>
              <a:t>状态寄存器中的每一个状态位都可以用来标识传输过程</a:t>
            </a:r>
            <a:endParaRPr lang="en-US" altLang="zh-CN" sz="2000">
              <a:sym typeface="+mn-ea"/>
            </a:endParaRPr>
          </a:p>
          <a:p>
            <a:pPr lvl="0" algn="l" latinLnBrk="0">
              <a:lnSpc>
                <a:spcPts val="3600"/>
              </a:lnSpc>
              <a:spcBef>
                <a:spcPts val="0"/>
              </a:spcBef>
            </a:pPr>
            <a:r>
              <a:rPr lang="en-US" altLang="zh-CN" sz="2000">
                <a:sym typeface="+mn-ea"/>
              </a:rPr>
              <a:t>                        中某一种错误或当前传输状态。</a:t>
            </a:r>
            <a:endParaRPr lang="en-US" altLang="zh-CN" sz="2000">
              <a:sym typeface="+mn-ea"/>
            </a:endParaRPr>
          </a:p>
          <a:p>
            <a:pPr lvl="0" algn="l" latinLnBrk="0">
              <a:lnSpc>
                <a:spcPts val="3600"/>
              </a:lnSpc>
              <a:spcBef>
                <a:spcPts val="0"/>
              </a:spcBef>
            </a:pPr>
            <a:r>
              <a:rPr lang="en-US" altLang="zh-CN" sz="2000">
                <a:sym typeface="+mn-ea"/>
              </a:rPr>
              <a:t>3) 数据寄存器</a:t>
            </a:r>
            <a:endParaRPr lang="en-US" altLang="zh-CN" sz="2000">
              <a:sym typeface="+mn-ea"/>
            </a:endParaRPr>
          </a:p>
          <a:p>
            <a:pPr lvl="0" algn="l" latinLnBrk="0">
              <a:lnSpc>
                <a:spcPts val="3600"/>
              </a:lnSpc>
              <a:spcBef>
                <a:spcPts val="0"/>
              </a:spcBef>
            </a:pPr>
            <a:r>
              <a:rPr lang="en-US" altLang="zh-CN" sz="2000">
                <a:sym typeface="+mn-ea"/>
              </a:rPr>
              <a:t>(1) </a:t>
            </a:r>
            <a:r>
              <a:rPr lang="en-US" altLang="zh-CN" sz="2000">
                <a:solidFill>
                  <a:srgbClr val="FF0000"/>
                </a:solidFill>
                <a:sym typeface="+mn-ea"/>
              </a:rPr>
              <a:t>数据输入</a:t>
            </a:r>
            <a:r>
              <a:rPr lang="en-US" altLang="zh-CN" sz="2000">
                <a:sym typeface="+mn-ea"/>
              </a:rPr>
              <a:t>寄存器: 在输入过程中，串行数据一位一位地从传输线进入串</a:t>
            </a:r>
            <a:endParaRPr lang="en-US" altLang="zh-CN" sz="2000">
              <a:sym typeface="+mn-ea"/>
            </a:endParaRPr>
          </a:p>
          <a:p>
            <a:pPr lvl="0" algn="l" latinLnBrk="0">
              <a:lnSpc>
                <a:spcPts val="3600"/>
              </a:lnSpc>
              <a:spcBef>
                <a:spcPts val="0"/>
              </a:spcBef>
            </a:pPr>
            <a:r>
              <a:rPr lang="en-US" altLang="zh-CN" sz="2000">
                <a:sym typeface="+mn-ea"/>
              </a:rPr>
              <a:t>                   行接口的移位寄存器，经过串入并出电路的转换，接收完一</a:t>
            </a:r>
            <a:endParaRPr lang="en-US" altLang="zh-CN" sz="2000">
              <a:sym typeface="+mn-ea"/>
            </a:endParaRPr>
          </a:p>
          <a:p>
            <a:pPr lvl="0" algn="l" latinLnBrk="0">
              <a:lnSpc>
                <a:spcPts val="3600"/>
              </a:lnSpc>
              <a:spcBef>
                <a:spcPts val="0"/>
              </a:spcBef>
            </a:pPr>
            <a:r>
              <a:rPr lang="en-US" altLang="zh-CN" sz="2000">
                <a:sym typeface="+mn-ea"/>
              </a:rPr>
              <a:t>                   个字符后，数据就从移位寄存器传送到数据输入寄存器</a:t>
            </a:r>
            <a:r>
              <a:rPr lang="zh-CN" altLang="en-US" sz="2000">
                <a:sym typeface="+mn-ea"/>
              </a:rPr>
              <a:t>。</a:t>
            </a:r>
            <a:endParaRPr lang="zh-CN" altLang="en-US" sz="2000">
              <a:sym typeface="+mn-ea"/>
            </a:endParaRPr>
          </a:p>
          <a:p>
            <a:pPr lvl="0" algn="l" latinLnBrk="0">
              <a:lnSpc>
                <a:spcPts val="3600"/>
              </a:lnSpc>
              <a:spcBef>
                <a:spcPts val="0"/>
              </a:spcBef>
            </a:pPr>
            <a:r>
              <a:rPr lang="en-US" altLang="zh-CN" sz="2000">
                <a:sym typeface="+mn-ea"/>
              </a:rPr>
              <a:t>(2) </a:t>
            </a:r>
            <a:r>
              <a:rPr lang="en-US" altLang="zh-CN" sz="2000">
                <a:solidFill>
                  <a:srgbClr val="FF0000"/>
                </a:solidFill>
                <a:sym typeface="+mn-ea"/>
              </a:rPr>
              <a:t>数据输出</a:t>
            </a:r>
            <a:r>
              <a:rPr lang="en-US" altLang="zh-CN" sz="2000">
                <a:sym typeface="+mn-ea"/>
              </a:rPr>
              <a:t>寄存器: 在输出过程中，先送到数据输出缓冲寄存器，然后传</a:t>
            </a:r>
            <a:endParaRPr lang="en-US" altLang="zh-CN" sz="2000">
              <a:sym typeface="+mn-ea"/>
            </a:endParaRPr>
          </a:p>
          <a:p>
            <a:pPr lvl="0" algn="l" latinLnBrk="0">
              <a:lnSpc>
                <a:spcPts val="3600"/>
              </a:lnSpc>
              <a:spcBef>
                <a:spcPts val="0"/>
              </a:spcBef>
            </a:pPr>
            <a:r>
              <a:rPr lang="en-US" altLang="zh-CN" sz="2000">
                <a:sym typeface="+mn-ea"/>
              </a:rPr>
              <a:t>                    到移位寄存器，经过并入串出电路的转换一位一位地通过输</a:t>
            </a:r>
            <a:endParaRPr lang="en-US" altLang="zh-CN" sz="2000">
              <a:sym typeface="+mn-ea"/>
            </a:endParaRPr>
          </a:p>
          <a:p>
            <a:pPr lvl="0" algn="l" latinLnBrk="0">
              <a:lnSpc>
                <a:spcPts val="3600"/>
              </a:lnSpc>
              <a:spcBef>
                <a:spcPts val="0"/>
              </a:spcBef>
            </a:pPr>
            <a:r>
              <a:rPr lang="en-US" altLang="zh-CN" sz="2000">
                <a:sym typeface="+mn-ea"/>
              </a:rPr>
              <a:t>                    出传输线送到对方。</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7" name="文本占位符 6"/>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9550" y="1412240"/>
            <a:ext cx="8409940" cy="1247140"/>
          </a:xfrm>
        </p:spPr>
        <p:txBody>
          <a:bodyPr/>
          <a:p>
            <a:pPr latinLnBrk="0">
              <a:lnSpc>
                <a:spcPts val="4000"/>
              </a:lnSpc>
              <a:spcBef>
                <a:spcPts val="0"/>
              </a:spcBef>
            </a:pPr>
            <a:r>
              <a:rPr lang="en-US" sz="2000"/>
              <a:t>      </a:t>
            </a:r>
            <a:r>
              <a:rPr sz="2000"/>
              <a:t>随着大规模集成电路技术的发展，通用的可编程序的同步和异步接口芯片种类越来越多，如表8.11所示。</a:t>
            </a:r>
            <a:endParaRPr sz="2000"/>
          </a:p>
        </p:txBody>
      </p:sp>
      <p:sp>
        <p:nvSpPr>
          <p:cNvPr id="5" name="标题 4"/>
          <p:cNvSpPr>
            <a:spLocks noGrp="1"/>
          </p:cNvSpPr>
          <p:nvPr>
            <p:ph type="title"/>
          </p:nvPr>
        </p:nvSpPr>
        <p:spPr/>
        <p:txBody>
          <a:bodyPr/>
          <a:p>
            <a:endParaRPr lang="zh-CN" altLang="en-US"/>
          </a:p>
        </p:txBody>
      </p:sp>
      <p:graphicFrame>
        <p:nvGraphicFramePr>
          <p:cNvPr id="4" name="表格 3"/>
          <p:cNvGraphicFramePr/>
          <p:nvPr/>
        </p:nvGraphicFramePr>
        <p:xfrm>
          <a:off x="1518285" y="2966085"/>
          <a:ext cx="5791835" cy="3268980"/>
        </p:xfrm>
        <a:graphic>
          <a:graphicData uri="http://schemas.openxmlformats.org/drawingml/2006/table">
            <a:tbl>
              <a:tblPr firstRow="1" bandRow="1">
                <a:tableStyleId>{5940675A-B579-460E-94D1-54222C63F5DA}</a:tableStyleId>
              </a:tblPr>
              <a:tblGrid>
                <a:gridCol w="1153160"/>
                <a:gridCol w="1363980"/>
                <a:gridCol w="1636395"/>
                <a:gridCol w="1638300"/>
              </a:tblGrid>
              <a:tr h="363220">
                <a:tc rowSpan="2">
                  <a:txBody>
                    <a:bodyPr/>
                    <a:p>
                      <a:pPr indent="0" algn="ctr">
                        <a:buNone/>
                      </a:pPr>
                      <a:r>
                        <a:rPr lang="en-US" sz="1600" b="0">
                          <a:solidFill>
                            <a:srgbClr val="000000"/>
                          </a:solidFill>
                          <a:latin typeface="Times New Roman" panose="02020603050405020304" charset="0"/>
                          <a:cs typeface="Times New Roman" panose="02020603050405020304" charset="0"/>
                        </a:rPr>
                        <a:t>芯片</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gridSpan="2">
                  <a:txBody>
                    <a:bodyPr/>
                    <a:p>
                      <a:pPr indent="0" algn="ctr">
                        <a:buNone/>
                      </a:pPr>
                      <a:r>
                        <a:rPr lang="en-US" sz="1600" b="0">
                          <a:solidFill>
                            <a:srgbClr val="000000"/>
                          </a:solidFill>
                          <a:latin typeface="Times New Roman" panose="02020603050405020304" charset="0"/>
                          <a:cs typeface="Times New Roman" panose="02020603050405020304" charset="0"/>
                        </a:rPr>
                        <a:t>同步</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hMerge="1">
                  <a:tcPr>
                    <a:lnR w="12700">
                      <a:solidFill>
                        <a:srgbClr val="131B0C"/>
                      </a:solidFill>
                      <a:prstDash val="solid"/>
                    </a:lnR>
                    <a:lnT w="12700">
                      <a:solidFill>
                        <a:srgbClr val="131B0C"/>
                      </a:solidFill>
                      <a:prstDash val="solid"/>
                    </a:lnT>
                    <a:lnB w="12700">
                      <a:solidFill>
                        <a:srgbClr val="131B0C"/>
                      </a:solidFill>
                      <a:prstDash val="solid"/>
                    </a:lnB>
                  </a:tcPr>
                </a:tc>
                <a:tc rowSpan="2">
                  <a:txBody>
                    <a:bodyPr/>
                    <a:p>
                      <a:pPr indent="0" algn="ctr">
                        <a:buNone/>
                      </a:pPr>
                      <a:r>
                        <a:rPr lang="en-US" sz="1600" b="0">
                          <a:solidFill>
                            <a:srgbClr val="000000"/>
                          </a:solidFill>
                          <a:latin typeface="Times New Roman" panose="02020603050405020304" charset="0"/>
                          <a:cs typeface="Times New Roman" panose="02020603050405020304" charset="0"/>
                        </a:rPr>
                        <a:t>异步(起止式)</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vMerge="1">
                  <a:tcPr>
                    <a:lnL w="12700">
                      <a:solidFill>
                        <a:srgbClr val="131B0C"/>
                      </a:solidFill>
                      <a:prstDash val="solid"/>
                    </a:lnL>
                    <a:lnR w="12700">
                      <a:solidFill>
                        <a:srgbClr val="131B0C"/>
                      </a:solidFill>
                      <a:prstDash val="solid"/>
                    </a:lnR>
                    <a:lnB w="12700">
                      <a:solidFill>
                        <a:srgbClr val="131B0C"/>
                      </a:solidFill>
                      <a:prstDash val="solid"/>
                    </a:lnB>
                  </a:tcPr>
                </a:tc>
                <a:tc>
                  <a:txBody>
                    <a:bodyPr/>
                    <a:p>
                      <a:pPr indent="0" algn="ctr">
                        <a:buNone/>
                      </a:pPr>
                      <a:r>
                        <a:rPr lang="en-US" sz="1600" b="0">
                          <a:solidFill>
                            <a:srgbClr val="000000"/>
                          </a:solidFill>
                          <a:latin typeface="Times New Roman" panose="02020603050405020304" charset="0"/>
                          <a:cs typeface="Times New Roman" panose="02020603050405020304" charset="0"/>
                        </a:rPr>
                        <a:t>面向字符</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HDLC</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vMerge="1">
                  <a:tcPr>
                    <a:lnL w="12700">
                      <a:solidFill>
                        <a:srgbClr val="131B0C"/>
                      </a:solidFill>
                      <a:prstDash val="solid"/>
                    </a:lnL>
                    <a:lnR w="12700">
                      <a:solidFill>
                        <a:srgbClr val="131B0C"/>
                      </a:solidFill>
                      <a:prstDash val="solid"/>
                    </a:lnR>
                    <a:lnB w="12700">
                      <a:solidFill>
                        <a:srgbClr val="131B0C"/>
                      </a:solidFill>
                      <a:prstDash val="solid"/>
                    </a:lnB>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INS8250</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MC6850</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MC6852</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MC6854</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INT8251</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INT8273</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 </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363220">
                <a:tc>
                  <a:txBody>
                    <a:bodyPr/>
                    <a:p>
                      <a:pPr indent="0" algn="ctr">
                        <a:buNone/>
                      </a:pPr>
                      <a:r>
                        <a:rPr lang="en-US" sz="1600" b="0">
                          <a:solidFill>
                            <a:srgbClr val="000000"/>
                          </a:solidFill>
                          <a:latin typeface="Times New Roman" panose="02020603050405020304" charset="0"/>
                          <a:cs typeface="Times New Roman" panose="02020603050405020304" charset="0"/>
                        </a:rPr>
                        <a:t>Z-80 SIO</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600" b="0">
                          <a:solidFill>
                            <a:srgbClr val="000000"/>
                          </a:solidFill>
                          <a:latin typeface="Times New Roman" panose="02020603050405020304" charset="0"/>
                          <a:cs typeface="Times New Roman" panose="02020603050405020304" charset="0"/>
                        </a:rPr>
                        <a:t>√</a:t>
                      </a:r>
                      <a:endParaRPr lang="en-US" altLang="en-US" sz="16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bl>
          </a:graphicData>
        </a:graphic>
      </p:graphicFrame>
      <p:sp>
        <p:nvSpPr>
          <p:cNvPr id="100" name="文本框 99"/>
          <p:cNvSpPr txBox="1"/>
          <p:nvPr/>
        </p:nvSpPr>
        <p:spPr>
          <a:xfrm>
            <a:off x="1874520" y="2659380"/>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8.11 </a:t>
            </a:r>
            <a:r>
              <a:rPr lang="zh-CN" sz="1400" b="1">
                <a:solidFill>
                  <a:srgbClr val="00349E"/>
                </a:solidFill>
                <a:ea typeface="宋体" panose="02010600030101010101" pitchFamily="2" charset="-122"/>
              </a:rPr>
              <a:t>常用可编程同步和异步接口芯片</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56055"/>
            <a:ext cx="8229600" cy="4963160"/>
          </a:xfrm>
        </p:spPr>
        <p:txBody>
          <a:bodyPr/>
          <a:p>
            <a:pPr latinLnBrk="0">
              <a:lnSpc>
                <a:spcPts val="4000"/>
              </a:lnSpc>
              <a:spcBef>
                <a:spcPts val="0"/>
              </a:spcBef>
            </a:pPr>
            <a:r>
              <a:rPr sz="2000"/>
              <a:t>3. 串行通信的有关概念</a:t>
            </a:r>
            <a:endParaRPr sz="2000"/>
          </a:p>
          <a:p>
            <a:pPr latinLnBrk="0">
              <a:lnSpc>
                <a:spcPts val="4000"/>
              </a:lnSpc>
              <a:spcBef>
                <a:spcPts val="0"/>
              </a:spcBef>
            </a:pPr>
            <a:r>
              <a:rPr sz="2000"/>
              <a:t>1) 发送时钟和接收时钟</a:t>
            </a:r>
            <a:endParaRPr sz="2000"/>
          </a:p>
          <a:p>
            <a:pPr latinLnBrk="0">
              <a:lnSpc>
                <a:spcPts val="4000"/>
              </a:lnSpc>
              <a:spcBef>
                <a:spcPts val="0"/>
              </a:spcBef>
            </a:pPr>
            <a:r>
              <a:rPr sz="2000"/>
              <a:t>(1) </a:t>
            </a:r>
            <a:r>
              <a:rPr sz="2000">
                <a:solidFill>
                  <a:srgbClr val="FF0000"/>
                </a:solidFill>
              </a:rPr>
              <a:t>发送时钟</a:t>
            </a:r>
            <a:r>
              <a:rPr lang="zh-CN" sz="2000"/>
              <a:t>：</a:t>
            </a:r>
            <a:r>
              <a:rPr sz="2000"/>
              <a:t>串行数据的</a:t>
            </a:r>
            <a:r>
              <a:rPr sz="2000" b="1">
                <a:solidFill>
                  <a:srgbClr val="730372"/>
                </a:solidFill>
              </a:rPr>
              <a:t>发送由发送时钟控制</a:t>
            </a:r>
            <a:r>
              <a:rPr sz="2000"/>
              <a:t>，数据发送过程是: 把并</a:t>
            </a:r>
            <a:endParaRPr sz="2000"/>
          </a:p>
          <a:p>
            <a:pPr latinLnBrk="0">
              <a:lnSpc>
                <a:spcPts val="4000"/>
              </a:lnSpc>
              <a:spcBef>
                <a:spcPts val="0"/>
              </a:spcBef>
            </a:pPr>
            <a:r>
              <a:rPr sz="2000"/>
              <a:t>                      行的数据序列送入移位寄存器，然后通过移位寄存器由发</a:t>
            </a:r>
            <a:endParaRPr sz="2000"/>
          </a:p>
          <a:p>
            <a:pPr latinLnBrk="0">
              <a:lnSpc>
                <a:spcPts val="4000"/>
              </a:lnSpc>
              <a:spcBef>
                <a:spcPts val="0"/>
              </a:spcBef>
            </a:pPr>
            <a:r>
              <a:rPr sz="2000"/>
              <a:t>                      送时钟触发进行移位输出，数据位的时间间隔可由发送时</a:t>
            </a:r>
            <a:endParaRPr sz="2000"/>
          </a:p>
          <a:p>
            <a:pPr latinLnBrk="0">
              <a:lnSpc>
                <a:spcPts val="4000"/>
              </a:lnSpc>
              <a:spcBef>
                <a:spcPts val="0"/>
              </a:spcBef>
            </a:pPr>
            <a:r>
              <a:rPr sz="2000"/>
              <a:t>                      钟周期来划分。</a:t>
            </a:r>
            <a:endParaRPr sz="2000"/>
          </a:p>
          <a:p>
            <a:pPr latinLnBrk="0">
              <a:lnSpc>
                <a:spcPts val="4000"/>
              </a:lnSpc>
              <a:spcBef>
                <a:spcPts val="0"/>
              </a:spcBef>
            </a:pPr>
            <a:r>
              <a:rPr sz="2000"/>
              <a:t>(2) </a:t>
            </a:r>
            <a:r>
              <a:rPr sz="2000">
                <a:solidFill>
                  <a:srgbClr val="FF0000"/>
                </a:solidFill>
              </a:rPr>
              <a:t>接收时钟</a:t>
            </a:r>
            <a:r>
              <a:rPr lang="zh-CN" sz="2000"/>
              <a:t>：</a:t>
            </a:r>
            <a:r>
              <a:rPr sz="2000"/>
              <a:t>串行数据的接收是</a:t>
            </a:r>
            <a:r>
              <a:rPr sz="2000" b="1">
                <a:solidFill>
                  <a:srgbClr val="730372"/>
                </a:solidFill>
              </a:rPr>
              <a:t>由接收时钟来检测的</a:t>
            </a:r>
            <a:r>
              <a:rPr sz="2000"/>
              <a:t>，接收过程就是将</a:t>
            </a:r>
            <a:endParaRPr sz="2000"/>
          </a:p>
          <a:p>
            <a:pPr latinLnBrk="0">
              <a:lnSpc>
                <a:spcPts val="4000"/>
              </a:lnSpc>
              <a:spcBef>
                <a:spcPts val="0"/>
              </a:spcBef>
            </a:pPr>
            <a:r>
              <a:rPr sz="2000"/>
              <a:t>                      串行数据序列，逐位移入移位寄存器后组成并行数据序列</a:t>
            </a:r>
            <a:endParaRPr sz="2000"/>
          </a:p>
          <a:p>
            <a:pPr latinLnBrk="0">
              <a:lnSpc>
                <a:spcPts val="4000"/>
              </a:lnSpc>
              <a:spcBef>
                <a:spcPts val="0"/>
              </a:spcBef>
            </a:pPr>
            <a:r>
              <a:rPr sz="2000"/>
              <a:t>                      的过程。</a:t>
            </a:r>
            <a:endParaRPr sz="2000"/>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6" name="内容占位符 2"/>
          <p:cNvSpPr>
            <a:spLocks noGrp="1"/>
          </p:cNvSpPr>
          <p:nvPr/>
        </p:nvSpPr>
        <p:spPr>
          <a:xfrm>
            <a:off x="163830" y="1584960"/>
            <a:ext cx="8387715" cy="4825365"/>
          </a:xfrm>
          <a:prstGeom prst="rect">
            <a:avLst/>
          </a:prstGeom>
        </p:spPr>
        <p:txBody>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atinLnBrk="0">
              <a:lnSpc>
                <a:spcPts val="4000"/>
              </a:lnSpc>
              <a:spcBef>
                <a:spcPts val="0"/>
              </a:spcBef>
            </a:pPr>
            <a:r>
              <a:rPr lang="en-US" altLang="zh-CN" sz="2000"/>
              <a:t>      </a:t>
            </a:r>
            <a:r>
              <a:rPr lang="zh-CN" altLang="en-US" sz="2000"/>
              <a:t>(3) 接口向CPU发出一个中断请求信号，这样CPU可以用</a:t>
            </a:r>
            <a:r>
              <a:rPr lang="zh-CN" altLang="en-US" sz="2000" b="1">
                <a:solidFill>
                  <a:srgbClr val="730372"/>
                </a:solidFill>
              </a:rPr>
              <a:t>软件查询方</a:t>
            </a:r>
            <a:endParaRPr lang="zh-CN" altLang="en-US" sz="2000" b="1">
              <a:solidFill>
                <a:srgbClr val="730372"/>
              </a:solidFill>
            </a:endParaRPr>
          </a:p>
          <a:p>
            <a:pPr latinLnBrk="0">
              <a:lnSpc>
                <a:spcPts val="4000"/>
              </a:lnSpc>
              <a:spcBef>
                <a:spcPts val="0"/>
              </a:spcBef>
            </a:pPr>
            <a:r>
              <a:rPr lang="zh-CN" altLang="en-US" sz="2000" b="1">
                <a:solidFill>
                  <a:srgbClr val="730372"/>
                </a:solidFill>
              </a:rPr>
              <a:t>           式</a:t>
            </a:r>
            <a:r>
              <a:rPr lang="zh-CN" altLang="en-US" sz="2000"/>
              <a:t>或</a:t>
            </a:r>
            <a:r>
              <a:rPr lang="zh-CN" altLang="en-US" sz="2000" b="1">
                <a:solidFill>
                  <a:srgbClr val="730372"/>
                </a:solidFill>
              </a:rPr>
              <a:t>中断的方式</a:t>
            </a:r>
            <a:r>
              <a:rPr lang="zh-CN" altLang="en-US" sz="2000"/>
              <a:t>将接口中的数据输入到CPU中。</a:t>
            </a:r>
            <a:endParaRPr lang="zh-CN" altLang="en-US" sz="2000"/>
          </a:p>
          <a:p>
            <a:pPr latinLnBrk="0">
              <a:lnSpc>
                <a:spcPts val="4000"/>
              </a:lnSpc>
              <a:spcBef>
                <a:spcPts val="1200"/>
              </a:spcBef>
            </a:pPr>
            <a:r>
              <a:rPr lang="zh-CN" altLang="en-US" sz="2000"/>
              <a:t>      (4) CPU在接收到数据后，将“</a:t>
            </a:r>
            <a:r>
              <a:rPr lang="zh-CN" altLang="en-US" sz="2000" b="1">
                <a:solidFill>
                  <a:srgbClr val="730372"/>
                </a:solidFill>
              </a:rPr>
              <a:t>准备好输入</a:t>
            </a:r>
            <a:r>
              <a:rPr lang="zh-CN" altLang="en-US" sz="2000"/>
              <a:t>”的状态位自动清除，并</a:t>
            </a:r>
            <a:endParaRPr lang="zh-CN" altLang="en-US" sz="2000"/>
          </a:p>
          <a:p>
            <a:pPr latinLnBrk="0">
              <a:lnSpc>
                <a:spcPts val="4000"/>
              </a:lnSpc>
              <a:spcBef>
                <a:spcPts val="0"/>
              </a:spcBef>
            </a:pPr>
            <a:r>
              <a:rPr lang="zh-CN" altLang="en-US" sz="2000"/>
              <a:t>           使数据总线处于高阻状态，准备外设向CPU输入下一个数据。</a:t>
            </a:r>
            <a:endParaRPr lang="zh-CN" altLang="en-US" sz="2000"/>
          </a:p>
          <a:p>
            <a:pPr latinLnBrk="0">
              <a:lnSpc>
                <a:spcPts val="4000"/>
              </a:lnSpc>
              <a:spcBef>
                <a:spcPts val="0"/>
              </a:spcBef>
            </a:pPr>
            <a:r>
              <a:rPr lang="zh-CN" altLang="en-US" sz="2000"/>
              <a:t>4. 数据输出过程</a:t>
            </a:r>
            <a:endParaRPr lang="zh-CN" altLang="en-US" sz="2000"/>
          </a:p>
          <a:p>
            <a:pPr latinLnBrk="0">
              <a:lnSpc>
                <a:spcPts val="4000"/>
              </a:lnSpc>
              <a:spcBef>
                <a:spcPts val="0"/>
              </a:spcBef>
            </a:pPr>
            <a:r>
              <a:rPr lang="zh-CN" altLang="en-US" sz="2000"/>
              <a:t>         数据输出过程指的是</a:t>
            </a:r>
            <a:r>
              <a:rPr lang="zh-CN" altLang="en-US" sz="2000">
                <a:solidFill>
                  <a:srgbClr val="FF0000"/>
                </a:solidFill>
              </a:rPr>
              <a:t>CPU向外设输出数据</a:t>
            </a:r>
            <a:r>
              <a:rPr lang="zh-CN" altLang="en-US" sz="2000"/>
              <a:t>的过程。</a:t>
            </a:r>
            <a:endParaRPr lang="zh-CN" altLang="en-US" sz="2000"/>
          </a:p>
          <a:p>
            <a:pPr latinLnBrk="0">
              <a:lnSpc>
                <a:spcPts val="4000"/>
              </a:lnSpc>
              <a:spcBef>
                <a:spcPts val="0"/>
              </a:spcBef>
            </a:pPr>
            <a:r>
              <a:rPr lang="zh-CN" altLang="en-US" sz="2000"/>
              <a:t>     (1) 当外设从接口接收到一个数据后，接口的输出缓冲寄存器“空”，</a:t>
            </a:r>
            <a:endParaRPr lang="zh-CN" altLang="en-US" sz="2000"/>
          </a:p>
          <a:p>
            <a:pPr latinLnBrk="0">
              <a:lnSpc>
                <a:spcPts val="4000"/>
              </a:lnSpc>
              <a:spcBef>
                <a:spcPts val="0"/>
              </a:spcBef>
            </a:pPr>
            <a:r>
              <a:rPr lang="zh-CN" altLang="en-US" sz="2000"/>
              <a:t>          使状态寄存器的“输出数据准备好”状态位置成高电平1，这表示</a:t>
            </a:r>
            <a:endParaRPr lang="zh-CN" altLang="en-US" sz="2000"/>
          </a:p>
          <a:p>
            <a:pPr latinLnBrk="0">
              <a:lnSpc>
                <a:spcPts val="4000"/>
              </a:lnSpc>
              <a:spcBef>
                <a:spcPts val="0"/>
              </a:spcBef>
            </a:pPr>
            <a:r>
              <a:rPr lang="zh-CN" altLang="en-US" sz="2000"/>
              <a:t>          CPU可以向外设接口输出数据，这个状态位可供CPU查询。</a:t>
            </a:r>
            <a:endParaRPr lang="zh-CN" altLang="en-US" sz="2000"/>
          </a:p>
        </p:txBody>
      </p:sp>
      <p:sp>
        <p:nvSpPr>
          <p:cNvPr id="8" name="文本占位符 7"/>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567180"/>
            <a:ext cx="8229600" cy="4394835"/>
          </a:xfrm>
        </p:spPr>
        <p:txBody>
          <a:bodyPr/>
          <a:p>
            <a:pPr latinLnBrk="0">
              <a:lnSpc>
                <a:spcPts val="4000"/>
              </a:lnSpc>
              <a:spcBef>
                <a:spcPts val="0"/>
              </a:spcBef>
            </a:pPr>
            <a:r>
              <a:rPr sz="2000">
                <a:latin typeface="Times New Roman" panose="02020603050405020304" charset="0"/>
                <a:cs typeface="Times New Roman" panose="02020603050405020304" charset="0"/>
              </a:rPr>
              <a:t>2) DTE和DCE</a:t>
            </a:r>
            <a:endParaRPr sz="2000">
              <a:latin typeface="Times New Roman" panose="02020603050405020304" charset="0"/>
              <a:cs typeface="Times New Roman" panose="02020603050405020304" charset="0"/>
            </a:endParaRPr>
          </a:p>
          <a:p>
            <a:pPr latinLnBrk="0">
              <a:lnSpc>
                <a:spcPts val="4000"/>
              </a:lnSpc>
              <a:spcBef>
                <a:spcPts val="0"/>
              </a:spcBef>
            </a:pPr>
            <a:r>
              <a:rPr sz="2000">
                <a:latin typeface="Times New Roman" panose="02020603050405020304" charset="0"/>
                <a:cs typeface="Times New Roman" panose="02020603050405020304" charset="0"/>
              </a:rPr>
              <a:t>(1) </a:t>
            </a:r>
            <a:r>
              <a:rPr sz="2000">
                <a:solidFill>
                  <a:srgbClr val="FF0000"/>
                </a:solidFill>
                <a:latin typeface="Times New Roman" panose="02020603050405020304" charset="0"/>
                <a:cs typeface="Times New Roman" panose="02020603050405020304" charset="0"/>
              </a:rPr>
              <a:t>数据终端设备(Data Terminal Equipment，DTE)</a:t>
            </a:r>
            <a:r>
              <a:rPr lang="zh-CN"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是对属于用户所有联</a:t>
            </a:r>
            <a:endParaRPr sz="2000">
              <a:latin typeface="Times New Roman" panose="02020603050405020304" charset="0"/>
              <a:cs typeface="Times New Roman" panose="02020603050405020304" charset="0"/>
            </a:endParaRPr>
          </a:p>
          <a:p>
            <a:pPr latinLnBrk="0">
              <a:lnSpc>
                <a:spcPts val="4000"/>
              </a:lnSpc>
              <a:spcBef>
                <a:spcPts val="0"/>
              </a:spcBef>
            </a:pPr>
            <a:r>
              <a:rPr sz="2000">
                <a:latin typeface="Times New Roman" panose="02020603050405020304" charset="0"/>
                <a:cs typeface="Times New Roman" panose="02020603050405020304" charset="0"/>
              </a:rPr>
              <a:t>            网设备和工作站的统称，是数据的源或目的或者既是源又是目的。</a:t>
            </a:r>
            <a:endParaRPr sz="2000">
              <a:latin typeface="Times New Roman" panose="02020603050405020304" charset="0"/>
              <a:cs typeface="Times New Roman" panose="02020603050405020304" charset="0"/>
            </a:endParaRPr>
          </a:p>
          <a:p>
            <a:pPr latinLnBrk="0">
              <a:lnSpc>
                <a:spcPts val="4000"/>
              </a:lnSpc>
              <a:spcBef>
                <a:spcPts val="0"/>
              </a:spcBef>
            </a:pPr>
            <a:r>
              <a:rPr sz="2000">
                <a:latin typeface="Times New Roman" panose="02020603050405020304" charset="0"/>
                <a:cs typeface="Times New Roman" panose="02020603050405020304" charset="0"/>
              </a:rPr>
              <a:t>(2) </a:t>
            </a:r>
            <a:r>
              <a:rPr sz="2000">
                <a:solidFill>
                  <a:srgbClr val="FF0000"/>
                </a:solidFill>
                <a:latin typeface="Times New Roman" panose="02020603050405020304" charset="0"/>
                <a:cs typeface="Times New Roman" panose="02020603050405020304" charset="0"/>
              </a:rPr>
              <a:t>数据电路终端设备或数据通信设备(Data Circuit-terminating Equipment</a:t>
            </a:r>
            <a:endParaRPr sz="2000">
              <a:solidFill>
                <a:srgbClr val="FF0000"/>
              </a:solidFill>
              <a:latin typeface="Times New Roman" panose="02020603050405020304" charset="0"/>
              <a:cs typeface="Times New Roman" panose="02020603050405020304" charset="0"/>
            </a:endParaRPr>
          </a:p>
          <a:p>
            <a:pPr latinLnBrk="0">
              <a:lnSpc>
                <a:spcPts val="4000"/>
              </a:lnSpc>
              <a:spcBef>
                <a:spcPts val="0"/>
              </a:spcBef>
            </a:pPr>
            <a:r>
              <a:rPr sz="2000">
                <a:solidFill>
                  <a:srgbClr val="FF0000"/>
                </a:solidFill>
                <a:latin typeface="Times New Roman" panose="02020603050405020304" charset="0"/>
                <a:cs typeface="Times New Roman" panose="02020603050405020304" charset="0"/>
              </a:rPr>
              <a:t>     或Data Communication Equipment，DCE</a:t>
            </a:r>
            <a:r>
              <a:rPr sz="2000">
                <a:latin typeface="Times New Roman" panose="02020603050405020304" charset="0"/>
                <a:cs typeface="Times New Roman" panose="02020603050405020304" charset="0"/>
              </a:rPr>
              <a:t>)</a:t>
            </a:r>
            <a:r>
              <a:rPr lang="zh-CN"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前者为CCITT标准所用</a:t>
            </a:r>
            <a:r>
              <a:rPr lang="zh-CN" sz="2000">
                <a:latin typeface="Times New Roman" panose="02020603050405020304" charset="0"/>
                <a:cs typeface="Times New Roman" panose="02020603050405020304" charset="0"/>
              </a:rPr>
              <a:t>；</a:t>
            </a:r>
            <a:endParaRPr lang="zh-CN" sz="2000">
              <a:latin typeface="Times New Roman" panose="02020603050405020304" charset="0"/>
              <a:cs typeface="Times New Roman" panose="02020603050405020304" charset="0"/>
            </a:endParaRPr>
          </a:p>
          <a:p>
            <a:pPr latinLnBrk="0">
              <a:lnSpc>
                <a:spcPts val="4000"/>
              </a:lnSpc>
              <a:spcBef>
                <a:spcPts val="0"/>
              </a:spcBef>
            </a:pPr>
            <a:r>
              <a:rPr lang="zh-CN" sz="2000">
                <a:latin typeface="Times New Roman" panose="02020603050405020304" charset="0"/>
                <a:cs typeface="Times New Roman" panose="02020603050405020304" charset="0"/>
              </a:rPr>
              <a:t>              </a:t>
            </a:r>
            <a:r>
              <a:rPr sz="2000">
                <a:latin typeface="Times New Roman" panose="02020603050405020304" charset="0"/>
                <a:cs typeface="Times New Roman" panose="02020603050405020304" charset="0"/>
              </a:rPr>
              <a:t>后者为EIA标准所用。DCE是对网络设备的统称</a:t>
            </a:r>
            <a:r>
              <a:rPr lang="zh-CN"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自动呼叫/应答</a:t>
            </a:r>
            <a:endParaRPr sz="2000">
              <a:latin typeface="Times New Roman" panose="02020603050405020304" charset="0"/>
              <a:cs typeface="Times New Roman" panose="02020603050405020304" charset="0"/>
            </a:endParaRPr>
          </a:p>
          <a:p>
            <a:pPr latinLnBrk="0">
              <a:lnSpc>
                <a:spcPts val="4000"/>
              </a:lnSpc>
              <a:spcBef>
                <a:spcPts val="0"/>
              </a:spcBef>
            </a:pPr>
            <a:r>
              <a:rPr sz="2000">
                <a:latin typeface="Times New Roman" panose="02020603050405020304" charset="0"/>
                <a:cs typeface="Times New Roman" panose="02020603050405020304" charset="0"/>
              </a:rPr>
              <a:t>             设备、调制解调器（Modem）和其他一些中间设备均属于DCE。</a:t>
            </a:r>
            <a:endParaRPr sz="2000">
              <a:latin typeface="Times New Roman" panose="02020603050405020304" charset="0"/>
              <a:cs typeface="Times New Roman" panose="02020603050405020304" charset="0"/>
            </a:endParaRPr>
          </a:p>
          <a:p>
            <a:pPr latinLnBrk="0">
              <a:lnSpc>
                <a:spcPts val="4000"/>
              </a:lnSpc>
              <a:spcBef>
                <a:spcPts val="0"/>
              </a:spcBef>
            </a:pPr>
            <a:r>
              <a:rPr sz="2000">
                <a:latin typeface="Times New Roman" panose="02020603050405020304" charset="0"/>
                <a:cs typeface="Times New Roman" panose="02020603050405020304" charset="0"/>
              </a:rPr>
              <a:t>3) </a:t>
            </a:r>
            <a:r>
              <a:rPr sz="2000">
                <a:solidFill>
                  <a:srgbClr val="FF0000"/>
                </a:solidFill>
                <a:latin typeface="Times New Roman" panose="02020603050405020304" charset="0"/>
                <a:cs typeface="Times New Roman" panose="02020603050405020304" charset="0"/>
              </a:rPr>
              <a:t>信道</a:t>
            </a:r>
            <a:r>
              <a:rPr lang="zh-CN"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传输信息所经过的通道,是连接两个DTE的线路</a:t>
            </a:r>
            <a:r>
              <a:rPr lang="zh-CN" sz="2000">
                <a:latin typeface="Times New Roman" panose="02020603050405020304" charset="0"/>
                <a:cs typeface="Times New Roman" panose="02020603050405020304" charset="0"/>
              </a:rPr>
              <a:t>。</a:t>
            </a:r>
            <a:endParaRPr lang="zh-CN"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67180"/>
            <a:ext cx="8049895" cy="1944370"/>
          </a:xfrm>
        </p:spPr>
        <p:txBody>
          <a:bodyPr/>
          <a:p>
            <a:pPr latinLnBrk="0">
              <a:lnSpc>
                <a:spcPts val="3600"/>
              </a:lnSpc>
              <a:spcBef>
                <a:spcPts val="0"/>
              </a:spcBef>
            </a:pPr>
            <a:r>
              <a:rPr sz="2000"/>
              <a:t>4. 串行通信中的工作方式</a:t>
            </a:r>
            <a:endParaRPr sz="2000"/>
          </a:p>
          <a:p>
            <a:pPr latinLnBrk="0">
              <a:lnSpc>
                <a:spcPts val="3600"/>
              </a:lnSpc>
              <a:spcBef>
                <a:spcPts val="0"/>
              </a:spcBef>
            </a:pPr>
            <a:r>
              <a:rPr sz="2000"/>
              <a:t>1) </a:t>
            </a:r>
            <a:r>
              <a:rPr sz="2000">
                <a:solidFill>
                  <a:srgbClr val="FF0000"/>
                </a:solidFill>
              </a:rPr>
              <a:t>单工工作</a:t>
            </a:r>
            <a:r>
              <a:rPr sz="2000"/>
              <a:t>方式</a:t>
            </a:r>
            <a:r>
              <a:rPr lang="zh-CN" sz="2000"/>
              <a:t>：</a:t>
            </a:r>
            <a:r>
              <a:rPr sz="2000"/>
              <a:t>传输的线路用一根线连接，通信的一端连接发送器，</a:t>
            </a:r>
            <a:endParaRPr sz="2000"/>
          </a:p>
          <a:p>
            <a:pPr latinLnBrk="0">
              <a:lnSpc>
                <a:spcPts val="3600"/>
              </a:lnSpc>
              <a:spcBef>
                <a:spcPts val="0"/>
              </a:spcBef>
            </a:pPr>
            <a:r>
              <a:rPr sz="2000"/>
              <a:t>                            另一端连接接收器，即形成单向连接，只允许数据</a:t>
            </a:r>
            <a:endParaRPr sz="2000"/>
          </a:p>
          <a:p>
            <a:pPr latinLnBrk="0">
              <a:lnSpc>
                <a:spcPts val="3600"/>
              </a:lnSpc>
              <a:spcBef>
                <a:spcPts val="0"/>
              </a:spcBef>
            </a:pPr>
            <a:r>
              <a:rPr sz="2000"/>
              <a:t>                            按照一个固定的方向传送，如图8.33(a)所示</a:t>
            </a:r>
            <a:r>
              <a:rPr lang="zh-CN" sz="2000"/>
              <a:t>。</a:t>
            </a:r>
            <a:endParaRPr lang="zh-CN" sz="2000"/>
          </a:p>
        </p:txBody>
      </p:sp>
      <p:sp>
        <p:nvSpPr>
          <p:cNvPr id="5" name="标题 4"/>
          <p:cNvSpPr>
            <a:spLocks noGrp="1"/>
          </p:cNvSpPr>
          <p:nvPr>
            <p:ph type="title"/>
          </p:nvPr>
        </p:nvSpPr>
        <p:spPr/>
        <p:txBody>
          <a:bodyPr/>
          <a:p>
            <a:endParaRPr lang="zh-CN" altLang="en-US"/>
          </a:p>
        </p:txBody>
      </p:sp>
      <p:pic>
        <p:nvPicPr>
          <p:cNvPr id="2" name="图片 37" descr="7t33"/>
          <p:cNvPicPr>
            <a:picLocks noChangeAspect="1"/>
          </p:cNvPicPr>
          <p:nvPr/>
        </p:nvPicPr>
        <p:blipFill>
          <a:blip r:embed="rId1"/>
          <a:srcRect r="73183"/>
          <a:stretch>
            <a:fillRect/>
          </a:stretch>
        </p:blipFill>
        <p:spPr>
          <a:xfrm>
            <a:off x="3551555" y="3647440"/>
            <a:ext cx="3257550" cy="2101215"/>
          </a:xfrm>
          <a:prstGeom prst="rect">
            <a:avLst/>
          </a:prstGeom>
          <a:noFill/>
          <a:ln w="9525">
            <a:noFill/>
          </a:ln>
        </p:spPr>
      </p:pic>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1840" y="1589405"/>
            <a:ext cx="8319770" cy="4646295"/>
          </a:xfrm>
        </p:spPr>
        <p:txBody>
          <a:bodyPr/>
          <a:p>
            <a:pPr latinLnBrk="0">
              <a:lnSpc>
                <a:spcPts val="4000"/>
              </a:lnSpc>
              <a:spcBef>
                <a:spcPts val="0"/>
              </a:spcBef>
            </a:pPr>
            <a:r>
              <a:rPr lang="en-US" altLang="zh-CN" sz="2000"/>
              <a:t> </a:t>
            </a:r>
            <a:r>
              <a:rPr lang="zh-CN" altLang="en-US" sz="2000"/>
              <a:t>2) 半双工工作方式：使用同一根传输线既作输入又作输出，但通信双方</a:t>
            </a:r>
            <a:endParaRPr lang="zh-CN" altLang="en-US" sz="2000"/>
          </a:p>
          <a:p>
            <a:pPr latinLnBrk="0">
              <a:lnSpc>
                <a:spcPts val="4000"/>
              </a:lnSpc>
              <a:spcBef>
                <a:spcPts val="0"/>
              </a:spcBef>
            </a:pPr>
            <a:r>
              <a:rPr lang="zh-CN" altLang="en-US" sz="2000"/>
              <a:t>                                不能同时收发数据，即它们只能依赖分时切换方向</a:t>
            </a:r>
            <a:endParaRPr lang="zh-CN" altLang="en-US" sz="2000"/>
          </a:p>
          <a:p>
            <a:pPr latinLnBrk="0">
              <a:lnSpc>
                <a:spcPts val="4000"/>
              </a:lnSpc>
              <a:spcBef>
                <a:spcPts val="0"/>
              </a:spcBef>
            </a:pPr>
            <a:r>
              <a:rPr lang="zh-CN" altLang="en-US" sz="2000"/>
              <a:t>                                实现互相收发数据。</a:t>
            </a:r>
            <a:r>
              <a:rPr lang="zh-CN" altLang="en-US" sz="2000">
                <a:sym typeface="+mn-ea"/>
              </a:rPr>
              <a:t>如图8.33(</a:t>
            </a:r>
            <a:r>
              <a:rPr lang="en-US" altLang="zh-CN" sz="2000">
                <a:sym typeface="+mn-ea"/>
              </a:rPr>
              <a:t>b</a:t>
            </a:r>
            <a:r>
              <a:rPr lang="zh-CN" altLang="en-US" sz="2000">
                <a:sym typeface="+mn-ea"/>
              </a:rPr>
              <a:t>)所示</a:t>
            </a:r>
            <a:endParaRPr lang="zh-CN" altLang="en-US" sz="2000">
              <a:sym typeface="+mn-ea"/>
            </a:endParaRPr>
          </a:p>
          <a:p>
            <a:pPr latinLnBrk="0">
              <a:lnSpc>
                <a:spcPts val="4000"/>
              </a:lnSpc>
              <a:spcBef>
                <a:spcPts val="0"/>
              </a:spcBef>
            </a:pPr>
            <a:endParaRPr lang="zh-CN" altLang="en-US" sz="2000">
              <a:sym typeface="+mn-ea"/>
            </a:endParaRPr>
          </a:p>
          <a:p>
            <a:pPr latinLnBrk="0">
              <a:lnSpc>
                <a:spcPts val="4000"/>
              </a:lnSpc>
              <a:spcBef>
                <a:spcPts val="0"/>
              </a:spcBef>
            </a:pPr>
            <a:endParaRPr lang="zh-CN" altLang="en-US" sz="2000"/>
          </a:p>
          <a:p>
            <a:pPr latinLnBrk="0">
              <a:lnSpc>
                <a:spcPts val="4000"/>
              </a:lnSpc>
              <a:spcBef>
                <a:spcPts val="0"/>
              </a:spcBef>
            </a:pPr>
            <a:r>
              <a:rPr lang="en-US" altLang="zh-CN" sz="2000"/>
              <a:t>3) </a:t>
            </a:r>
            <a:r>
              <a:rPr lang="zh-CN" altLang="en-US" sz="2000"/>
              <a:t>全双工工作方式：数据的发送和接收分为两套独立的资源同时进行，</a:t>
            </a:r>
            <a:endParaRPr lang="zh-CN" altLang="en-US" sz="2000"/>
          </a:p>
          <a:p>
            <a:pPr latinLnBrk="0">
              <a:lnSpc>
                <a:spcPts val="4000"/>
              </a:lnSpc>
              <a:spcBef>
                <a:spcPts val="0"/>
              </a:spcBef>
            </a:pPr>
            <a:r>
              <a:rPr lang="zh-CN" altLang="en-US" sz="2000"/>
              <a:t>                               分别由两根不同的传输线同时传送时，通信双方都</a:t>
            </a:r>
            <a:endParaRPr lang="zh-CN" altLang="en-US" sz="2000"/>
          </a:p>
          <a:p>
            <a:pPr latinLnBrk="0">
              <a:lnSpc>
                <a:spcPts val="4000"/>
              </a:lnSpc>
              <a:spcBef>
                <a:spcPts val="0"/>
              </a:spcBef>
            </a:pPr>
            <a:r>
              <a:rPr lang="zh-CN" altLang="en-US" sz="2000"/>
              <a:t>                              能在同一时刻进行发送和接收操作，如图8.33(c)所示。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37" descr="7t33"/>
          <p:cNvPicPr>
            <a:picLocks noChangeAspect="1"/>
          </p:cNvPicPr>
          <p:nvPr/>
        </p:nvPicPr>
        <p:blipFill>
          <a:blip r:embed="rId1"/>
          <a:srcRect l="65852"/>
          <a:stretch>
            <a:fillRect/>
          </a:stretch>
        </p:blipFill>
        <p:spPr>
          <a:xfrm>
            <a:off x="298450" y="4862195"/>
            <a:ext cx="2386330" cy="1572260"/>
          </a:xfrm>
          <a:prstGeom prst="rect">
            <a:avLst/>
          </a:prstGeom>
          <a:noFill/>
          <a:ln w="9525">
            <a:noFill/>
          </a:ln>
        </p:spPr>
      </p:pic>
      <p:pic>
        <p:nvPicPr>
          <p:cNvPr id="6" name="图片 37" descr="7t33"/>
          <p:cNvPicPr>
            <a:picLocks noChangeAspect="1"/>
          </p:cNvPicPr>
          <p:nvPr/>
        </p:nvPicPr>
        <p:blipFill>
          <a:blip r:embed="rId1"/>
          <a:srcRect l="24851" r="32271"/>
          <a:stretch>
            <a:fillRect/>
          </a:stretch>
        </p:blipFill>
        <p:spPr>
          <a:xfrm>
            <a:off x="298450" y="2286635"/>
            <a:ext cx="2386965" cy="1822450"/>
          </a:xfrm>
          <a:prstGeom prst="rect">
            <a:avLst/>
          </a:prstGeom>
          <a:noFill/>
          <a:ln w="9525">
            <a:noFill/>
          </a:ln>
        </p:spPr>
      </p:pic>
      <p:sp>
        <p:nvSpPr>
          <p:cNvPr id="7" name="文本占位符 6"/>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78610"/>
            <a:ext cx="8446770" cy="3604895"/>
          </a:xfrm>
        </p:spPr>
        <p:txBody>
          <a:bodyPr/>
          <a:p>
            <a:pPr latinLnBrk="0">
              <a:lnSpc>
                <a:spcPts val="3500"/>
              </a:lnSpc>
              <a:spcBef>
                <a:spcPts val="0"/>
              </a:spcBef>
            </a:pPr>
            <a:r>
              <a:rPr sz="2000"/>
              <a:t>5. 同步通信和异步通信方式</a:t>
            </a:r>
            <a:endParaRPr sz="2000"/>
          </a:p>
          <a:p>
            <a:pPr latinLnBrk="0">
              <a:lnSpc>
                <a:spcPts val="3500"/>
              </a:lnSpc>
              <a:spcBef>
                <a:spcPts val="0"/>
              </a:spcBef>
            </a:pPr>
            <a:r>
              <a:rPr sz="2000"/>
              <a:t>1) 同步通信方式</a:t>
            </a:r>
            <a:endParaRPr sz="2000"/>
          </a:p>
          <a:p>
            <a:pPr latinLnBrk="0">
              <a:lnSpc>
                <a:spcPts val="3500"/>
              </a:lnSpc>
              <a:spcBef>
                <a:spcPts val="0"/>
              </a:spcBef>
            </a:pPr>
            <a:r>
              <a:rPr sz="2000"/>
              <a:t>        由一个统一的时钟控制发送方和接收方，若干字符组成一个信息组，字符要一个接着一个传送; 没有字符时，也要发送专用的“空闲”字符或者同步字符，因为同步传输时，要求必须连续传送字符，每个字符的位数要相同，中间不允许有间隔。</a:t>
            </a:r>
            <a:r>
              <a:rPr sz="2000">
                <a:solidFill>
                  <a:srgbClr val="FF0000"/>
                </a:solidFill>
              </a:rPr>
              <a:t>同步传输的特征</a:t>
            </a:r>
            <a:r>
              <a:rPr sz="2000"/>
              <a:t>是: 在每组信息的开始(常称为帧头)要加上1～2个同步字符，后面跟着8位的字符数据。同步通信的数据格式如图8.34所示。</a:t>
            </a:r>
            <a:endParaRPr sz="2000"/>
          </a:p>
        </p:txBody>
      </p:sp>
      <p:sp>
        <p:nvSpPr>
          <p:cNvPr id="5" name="标题 4"/>
          <p:cNvSpPr>
            <a:spLocks noGrp="1"/>
          </p:cNvSpPr>
          <p:nvPr>
            <p:ph type="title"/>
          </p:nvPr>
        </p:nvSpPr>
        <p:spPr/>
        <p:txBody>
          <a:bodyPr/>
          <a:p>
            <a:endParaRPr lang="zh-CN" altLang="en-US"/>
          </a:p>
        </p:txBody>
      </p:sp>
      <p:pic>
        <p:nvPicPr>
          <p:cNvPr id="2" name="图片 38" descr="7t34"/>
          <p:cNvPicPr>
            <a:picLocks noChangeAspect="1"/>
          </p:cNvPicPr>
          <p:nvPr/>
        </p:nvPicPr>
        <p:blipFill>
          <a:blip r:embed="rId1"/>
          <a:stretch>
            <a:fillRect/>
          </a:stretch>
        </p:blipFill>
        <p:spPr>
          <a:xfrm>
            <a:off x="798195" y="5285105"/>
            <a:ext cx="7566025" cy="874395"/>
          </a:xfrm>
          <a:prstGeom prst="rect">
            <a:avLst/>
          </a:prstGeom>
          <a:noFill/>
          <a:ln w="9525">
            <a:noFill/>
          </a:ln>
        </p:spPr>
      </p:pic>
      <p:sp>
        <p:nvSpPr>
          <p:cNvPr id="100" name="文本框 99"/>
          <p:cNvSpPr txBox="1"/>
          <p:nvPr/>
        </p:nvSpPr>
        <p:spPr>
          <a:xfrm>
            <a:off x="1981835" y="633412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8.34  </a:t>
            </a:r>
            <a:r>
              <a:rPr lang="zh-CN" sz="1400" b="1">
                <a:solidFill>
                  <a:srgbClr val="00349E"/>
                </a:solidFill>
                <a:ea typeface="宋体" panose="02010600030101010101" pitchFamily="2" charset="-122"/>
              </a:rPr>
              <a:t>同步通信字符格式</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67180"/>
            <a:ext cx="8435340" cy="2070100"/>
          </a:xfrm>
        </p:spPr>
        <p:txBody>
          <a:bodyPr/>
          <a:p>
            <a:pPr latinLnBrk="0">
              <a:lnSpc>
                <a:spcPts val="3600"/>
              </a:lnSpc>
              <a:spcBef>
                <a:spcPts val="0"/>
              </a:spcBef>
            </a:pPr>
            <a:r>
              <a:rPr sz="2000"/>
              <a:t>2) 异步通信方式</a:t>
            </a:r>
            <a:r>
              <a:rPr lang="zh-CN" sz="2000"/>
              <a:t>：</a:t>
            </a:r>
            <a:r>
              <a:rPr sz="2000">
                <a:sym typeface="+mn-ea"/>
              </a:rPr>
              <a:t>是指通信中两个字符的时间间隔是不固定的，而在</a:t>
            </a:r>
            <a:endParaRPr sz="2000">
              <a:sym typeface="+mn-ea"/>
            </a:endParaRPr>
          </a:p>
          <a:p>
            <a:pPr latinLnBrk="0">
              <a:lnSpc>
                <a:spcPts val="3600"/>
              </a:lnSpc>
              <a:spcBef>
                <a:spcPts val="0"/>
              </a:spcBef>
            </a:pPr>
            <a:r>
              <a:rPr sz="2000">
                <a:sym typeface="+mn-ea"/>
              </a:rPr>
              <a:t>                          同一字符中的两个相邻代码间的时间间隔是固定的通信。</a:t>
            </a:r>
            <a:endParaRPr sz="2000"/>
          </a:p>
          <a:p>
            <a:pPr latinLnBrk="0">
              <a:lnSpc>
                <a:spcPts val="3600"/>
              </a:lnSpc>
              <a:spcBef>
                <a:spcPts val="0"/>
              </a:spcBef>
            </a:pPr>
            <a:r>
              <a:rPr sz="2000"/>
              <a:t> </a:t>
            </a:r>
            <a:r>
              <a:rPr lang="zh-CN" sz="2000"/>
              <a:t>特征：</a:t>
            </a:r>
            <a:r>
              <a:rPr sz="2000"/>
              <a:t>字符是一帧一帧的传送，每一帧字符的传送靠起始位来同步。在数</a:t>
            </a:r>
            <a:endParaRPr sz="2000"/>
          </a:p>
          <a:p>
            <a:pPr latinLnBrk="0">
              <a:lnSpc>
                <a:spcPts val="3600"/>
              </a:lnSpc>
              <a:spcBef>
                <a:spcPts val="0"/>
              </a:spcBef>
            </a:pPr>
            <a:r>
              <a:rPr sz="2000"/>
              <a:t>           据传输过程中，传输线上允许有空字符</a:t>
            </a:r>
            <a:r>
              <a:rPr lang="zh-CN" sz="2000"/>
              <a:t>，</a:t>
            </a:r>
            <a:r>
              <a:rPr sz="2000"/>
              <a:t>数据格式如图8.35所示。</a:t>
            </a:r>
            <a:endParaRPr sz="2000"/>
          </a:p>
        </p:txBody>
      </p:sp>
      <p:sp>
        <p:nvSpPr>
          <p:cNvPr id="5" name="标题 4"/>
          <p:cNvSpPr>
            <a:spLocks noGrp="1"/>
          </p:cNvSpPr>
          <p:nvPr>
            <p:ph type="title"/>
          </p:nvPr>
        </p:nvSpPr>
        <p:spPr/>
        <p:txBody>
          <a:bodyPr/>
          <a:p>
            <a:endParaRPr lang="zh-CN" altLang="en-US"/>
          </a:p>
        </p:txBody>
      </p:sp>
      <p:pic>
        <p:nvPicPr>
          <p:cNvPr id="2" name="图片 39" descr="7t35"/>
          <p:cNvPicPr>
            <a:picLocks noChangeAspect="1"/>
          </p:cNvPicPr>
          <p:nvPr/>
        </p:nvPicPr>
        <p:blipFill>
          <a:blip r:embed="rId1"/>
          <a:stretch>
            <a:fillRect/>
          </a:stretch>
        </p:blipFill>
        <p:spPr>
          <a:xfrm>
            <a:off x="749300" y="3501390"/>
            <a:ext cx="7533640" cy="2529840"/>
          </a:xfrm>
          <a:prstGeom prst="rect">
            <a:avLst/>
          </a:prstGeom>
          <a:noFill/>
          <a:ln w="9525">
            <a:noFill/>
          </a:ln>
        </p:spPr>
      </p:pic>
      <p:sp>
        <p:nvSpPr>
          <p:cNvPr id="100" name="文本框 99"/>
          <p:cNvSpPr txBox="1"/>
          <p:nvPr/>
        </p:nvSpPr>
        <p:spPr>
          <a:xfrm>
            <a:off x="2032000" y="632269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8.35  </a:t>
            </a:r>
            <a:r>
              <a:rPr lang="zh-CN" sz="1400" b="1">
                <a:solidFill>
                  <a:srgbClr val="00349E"/>
                </a:solidFill>
                <a:ea typeface="宋体" panose="02010600030101010101" pitchFamily="2" charset="-122"/>
              </a:rPr>
              <a:t>异步通信字符格式</a:t>
            </a:r>
            <a:endParaRPr lang="zh-CN" altLang="en-US" sz="1400" b="1">
              <a:solidFill>
                <a:srgbClr val="00349E"/>
              </a:solidFill>
              <a:ea typeface="宋体" panose="02010600030101010101" pitchFamily="2" charset="-122"/>
            </a:endParaRPr>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4165" y="1374775"/>
            <a:ext cx="8536305" cy="5052060"/>
          </a:xfrm>
        </p:spPr>
        <p:txBody>
          <a:bodyPr/>
          <a:p>
            <a:pPr latinLnBrk="0">
              <a:lnSpc>
                <a:spcPts val="4000"/>
              </a:lnSpc>
            </a:pPr>
            <a:r>
              <a:rPr sz="2000"/>
              <a:t>6. 通信中必须遵循的规定</a:t>
            </a:r>
            <a:endParaRPr sz="2000"/>
          </a:p>
          <a:p>
            <a:pPr latinLnBrk="0">
              <a:lnSpc>
                <a:spcPts val="4000"/>
              </a:lnSpc>
            </a:pPr>
            <a:r>
              <a:rPr sz="2000"/>
              <a:t>1) 字符格式的规定</a:t>
            </a:r>
            <a:r>
              <a:rPr lang="zh-CN" sz="2000"/>
              <a:t>：</a:t>
            </a:r>
            <a:r>
              <a:rPr sz="2000"/>
              <a:t>通信中传输字符的格式要按规定写</a:t>
            </a:r>
            <a:r>
              <a:rPr lang="zh-CN" sz="2000"/>
              <a:t>。</a:t>
            </a:r>
            <a:endParaRPr lang="zh-CN" sz="2000"/>
          </a:p>
          <a:p>
            <a:pPr latinLnBrk="0">
              <a:lnSpc>
                <a:spcPts val="4000"/>
              </a:lnSpc>
            </a:pPr>
            <a:r>
              <a:rPr lang="zh-CN" sz="2000"/>
              <a:t>2) 比特率、波特率(Baudrate)</a:t>
            </a:r>
            <a:endParaRPr lang="zh-CN" sz="2000"/>
          </a:p>
          <a:p>
            <a:pPr latinLnBrk="0">
              <a:lnSpc>
                <a:spcPts val="4000"/>
              </a:lnSpc>
            </a:pPr>
            <a:r>
              <a:rPr lang="zh-CN" sz="2000"/>
              <a:t>(1) 比特率: 作为串行传输中数据传输速度的测量单位，用每秒传输的二进</a:t>
            </a:r>
            <a:endParaRPr lang="zh-CN" sz="2000"/>
          </a:p>
          <a:p>
            <a:pPr latinLnBrk="0">
              <a:lnSpc>
                <a:spcPts val="4000"/>
              </a:lnSpc>
            </a:pPr>
            <a:r>
              <a:rPr lang="zh-CN" sz="2000"/>
              <a:t>                  制数的位数bps(位/秒)来表示。</a:t>
            </a:r>
            <a:endParaRPr lang="zh-CN" sz="2000"/>
          </a:p>
          <a:p>
            <a:pPr latinLnBrk="0">
              <a:lnSpc>
                <a:spcPts val="4000"/>
              </a:lnSpc>
            </a:pPr>
            <a:r>
              <a:rPr lang="zh-CN" sz="2000"/>
              <a:t>(2) 波特率: 用来描述每秒钟发生二进制信号的事件数，用来表示一个二进</a:t>
            </a:r>
            <a:endParaRPr lang="zh-CN" sz="2000"/>
          </a:p>
          <a:p>
            <a:pPr latinLnBrk="0">
              <a:lnSpc>
                <a:spcPts val="4000"/>
              </a:lnSpc>
            </a:pPr>
            <a:r>
              <a:rPr lang="zh-CN" sz="2000"/>
              <a:t>                 制数据位的持续时间。</a:t>
            </a:r>
            <a:endParaRPr lang="zh-CN" sz="2000"/>
          </a:p>
          <a:p>
            <a:pPr latinLnBrk="0">
              <a:lnSpc>
                <a:spcPts val="4000"/>
              </a:lnSpc>
            </a:pPr>
            <a:r>
              <a:rPr lang="zh-CN" sz="2000"/>
              <a:t>                           </a:t>
            </a:r>
            <a:r>
              <a:rPr lang="zh-CN" sz="2000">
                <a:solidFill>
                  <a:srgbClr val="FF0000"/>
                </a:solidFill>
              </a:rPr>
              <a:t>波特率＝1/二进制位的持续时间</a:t>
            </a:r>
            <a:endParaRPr lang="zh-CN" sz="2000">
              <a:solidFill>
                <a:srgbClr val="FF0000"/>
              </a:solidFill>
            </a:endParaRPr>
          </a:p>
          <a:p>
            <a:pPr latinLnBrk="0">
              <a:lnSpc>
                <a:spcPts val="4000"/>
              </a:lnSpc>
            </a:pPr>
            <a:r>
              <a:rPr lang="zh-CN" sz="2000">
                <a:solidFill>
                  <a:srgbClr val="FF0000"/>
                </a:solidFill>
              </a:rPr>
              <a:t>                            时钟频率=n×波特率</a:t>
            </a:r>
            <a:endParaRPr lang="zh-CN" sz="2000">
              <a:solidFill>
                <a:srgbClr val="FF0000"/>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79425" y="1465580"/>
            <a:ext cx="8185785" cy="2915920"/>
          </a:xfrm>
        </p:spPr>
        <p:txBody>
          <a:bodyPr/>
          <a:p>
            <a:pPr latinLnBrk="0">
              <a:lnSpc>
                <a:spcPts val="4000"/>
              </a:lnSpc>
            </a:pPr>
            <a:r>
              <a:rPr lang="en-US" altLang="zh-CN" sz="2000"/>
              <a:t> </a:t>
            </a:r>
            <a:r>
              <a:rPr sz="2000"/>
              <a:t>8. 信号的调制与解调</a:t>
            </a:r>
            <a:endParaRPr sz="2000"/>
          </a:p>
          <a:p>
            <a:pPr latinLnBrk="0">
              <a:lnSpc>
                <a:spcPts val="4000"/>
              </a:lnSpc>
            </a:pPr>
            <a:r>
              <a:rPr sz="2000"/>
              <a:t>调制解调器</a:t>
            </a:r>
            <a:r>
              <a:rPr lang="zh-CN" sz="2000"/>
              <a:t>：</a:t>
            </a:r>
            <a:r>
              <a:rPr sz="2000"/>
              <a:t>顾名思义主要完成调制和解调的功能。</a:t>
            </a:r>
            <a:endParaRPr sz="2000"/>
          </a:p>
          <a:p>
            <a:pPr marL="720090" indent="-342900" latinLnBrk="0">
              <a:lnSpc>
                <a:spcPts val="4000"/>
              </a:lnSpc>
              <a:spcBef>
                <a:spcPts val="0"/>
              </a:spcBef>
              <a:buClr>
                <a:srgbClr val="002777"/>
              </a:buClr>
              <a:buFont typeface="Wingdings" panose="05000000000000000000" charset="0"/>
              <a:buChar char="Ø"/>
            </a:pPr>
            <a:r>
              <a:rPr sz="2000"/>
              <a:t>经过</a:t>
            </a:r>
            <a:r>
              <a:rPr sz="2000">
                <a:solidFill>
                  <a:srgbClr val="FF0000"/>
                </a:solidFill>
              </a:rPr>
              <a:t>调制器(Modulator</a:t>
            </a:r>
            <a:r>
              <a:rPr sz="2000"/>
              <a:t>)可把数字信号转换为模拟信号； </a:t>
            </a:r>
            <a:endParaRPr sz="2000"/>
          </a:p>
          <a:p>
            <a:pPr marL="720090" indent="-342900" latinLnBrk="0">
              <a:lnSpc>
                <a:spcPts val="4000"/>
              </a:lnSpc>
              <a:spcBef>
                <a:spcPts val="0"/>
              </a:spcBef>
              <a:buClr>
                <a:srgbClr val="002777"/>
              </a:buClr>
              <a:buFont typeface="Wingdings" panose="05000000000000000000" charset="0"/>
              <a:buChar char="Ø"/>
            </a:pPr>
            <a:r>
              <a:rPr sz="2000"/>
              <a:t>经过</a:t>
            </a:r>
            <a:r>
              <a:rPr sz="2000">
                <a:solidFill>
                  <a:srgbClr val="FF0000"/>
                </a:solidFill>
              </a:rPr>
              <a:t>解调器</a:t>
            </a:r>
            <a:r>
              <a:rPr sz="2000"/>
              <a:t>(</a:t>
            </a:r>
            <a:r>
              <a:rPr sz="2000">
                <a:solidFill>
                  <a:srgbClr val="FF0000"/>
                </a:solidFill>
              </a:rPr>
              <a:t>Demodulator</a:t>
            </a:r>
            <a:r>
              <a:rPr sz="2000"/>
              <a:t>)可把模拟信号转换为数字信号。</a:t>
            </a:r>
            <a:endParaRPr sz="2000"/>
          </a:p>
          <a:p>
            <a:pPr marL="342900" indent="-342900" latinLnBrk="0">
              <a:lnSpc>
                <a:spcPts val="4000"/>
              </a:lnSpc>
            </a:pPr>
            <a:r>
              <a:rPr sz="2000"/>
              <a:t>使用Modem实现了对通信双方信号的转换过程，如图8.36所示。</a:t>
            </a:r>
            <a:endParaRPr sz="2000"/>
          </a:p>
        </p:txBody>
      </p:sp>
      <p:sp>
        <p:nvSpPr>
          <p:cNvPr id="5" name="标题 4"/>
          <p:cNvSpPr>
            <a:spLocks noGrp="1"/>
          </p:cNvSpPr>
          <p:nvPr>
            <p:ph type="title"/>
          </p:nvPr>
        </p:nvSpPr>
        <p:spPr/>
        <p:txBody>
          <a:bodyPr/>
          <a:p>
            <a:endParaRPr lang="zh-CN" altLang="en-US"/>
          </a:p>
        </p:txBody>
      </p:sp>
      <p:pic>
        <p:nvPicPr>
          <p:cNvPr id="2" name="图片 40" descr="7t36"/>
          <p:cNvPicPr>
            <a:picLocks noChangeAspect="1"/>
          </p:cNvPicPr>
          <p:nvPr/>
        </p:nvPicPr>
        <p:blipFill>
          <a:blip r:embed="rId1"/>
          <a:stretch>
            <a:fillRect/>
          </a:stretch>
        </p:blipFill>
        <p:spPr>
          <a:xfrm>
            <a:off x="779780" y="4255135"/>
            <a:ext cx="7595870" cy="1760855"/>
          </a:xfrm>
          <a:prstGeom prst="rect">
            <a:avLst/>
          </a:prstGeom>
          <a:noFill/>
          <a:ln w="9525">
            <a:noFill/>
          </a:ln>
        </p:spPr>
      </p:pic>
      <p:sp>
        <p:nvSpPr>
          <p:cNvPr id="100" name="文本框 99"/>
          <p:cNvSpPr txBox="1"/>
          <p:nvPr/>
        </p:nvSpPr>
        <p:spPr>
          <a:xfrm>
            <a:off x="3020695" y="6186805"/>
            <a:ext cx="2787015"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8.36  </a:t>
            </a:r>
            <a:r>
              <a:rPr lang="zh-CN" sz="1400" b="1">
                <a:solidFill>
                  <a:srgbClr val="00349E"/>
                </a:solidFill>
                <a:ea typeface="宋体" panose="02010600030101010101" pitchFamily="2" charset="-122"/>
              </a:rPr>
              <a:t>调制与解调过程</a:t>
            </a:r>
            <a:endParaRPr lang="zh-CN" altLang="en-US" sz="1400" b="1">
              <a:solidFill>
                <a:srgbClr val="00349E"/>
              </a:solidFill>
              <a:ea typeface="宋体" panose="02010600030101010101" pitchFamily="2" charset="-122"/>
            </a:endParaRPr>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84960"/>
            <a:ext cx="8503920" cy="4692015"/>
          </a:xfrm>
        </p:spPr>
        <p:txBody>
          <a:bodyPr/>
          <a:p>
            <a:pPr latinLnBrk="0">
              <a:lnSpc>
                <a:spcPts val="4000"/>
              </a:lnSpc>
            </a:pPr>
            <a:r>
              <a:rPr sz="2000"/>
              <a:t>8.3.2   8251的外部引线及内部结构</a:t>
            </a:r>
            <a:endParaRPr sz="2000"/>
          </a:p>
          <a:p>
            <a:pPr latinLnBrk="0">
              <a:lnSpc>
                <a:spcPts val="4000"/>
              </a:lnSpc>
            </a:pPr>
            <a:r>
              <a:rPr sz="2000"/>
              <a:t>1. 8251的内部结构及性能</a:t>
            </a:r>
            <a:endParaRPr sz="2000"/>
          </a:p>
          <a:p>
            <a:pPr latinLnBrk="0">
              <a:lnSpc>
                <a:spcPts val="4000"/>
              </a:lnSpc>
            </a:pPr>
            <a:r>
              <a:rPr sz="2000"/>
              <a:t>       8251是一个功能很强的全双工可编程串行通信接口，具有独立的双缓冲结构的接收和发送器，通过编程可以选择同步方式或者异步方式</a:t>
            </a:r>
            <a:r>
              <a:rPr lang="zh-CN" sz="2000"/>
              <a:t>。</a:t>
            </a:r>
            <a:endParaRPr lang="zh-CN" sz="2000"/>
          </a:p>
          <a:p>
            <a:pPr latinLnBrk="0">
              <a:lnSpc>
                <a:spcPts val="4000"/>
              </a:lnSpc>
            </a:pPr>
            <a:r>
              <a:rPr lang="zh-CN" sz="2000"/>
              <a:t>     8251由数据总线缓冲器、读/写控制逻辑、发送缓冲器、发送控制器、接收缓冲器、接收控制器、调制/解调控制逻辑、同步字符寄存器及控制各种操作的方式寄存器等组成。其内部结构图如图8.37所示。</a:t>
            </a:r>
            <a:endParaRPr lang="zh-CN" sz="2000"/>
          </a:p>
        </p:txBody>
      </p:sp>
      <p:sp>
        <p:nvSpPr>
          <p:cNvPr id="5" name="标题 4"/>
          <p:cNvSpPr>
            <a:spLocks noGrp="1"/>
          </p:cNvSpPr>
          <p:nvPr>
            <p:ph type="title"/>
          </p:nvPr>
        </p:nvSpPr>
        <p:spPr/>
        <p:txBody>
          <a:bodyPr/>
          <a:p>
            <a:endParaRPr lang="zh-CN" altLang="en-US"/>
          </a:p>
        </p:txBody>
      </p:sp>
      <p:sp>
        <p:nvSpPr>
          <p:cNvPr id="11" name="文本占位符 10"/>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pic>
        <p:nvPicPr>
          <p:cNvPr id="2" name="图片 41" descr="7t37"/>
          <p:cNvPicPr>
            <a:picLocks noChangeAspect="1"/>
          </p:cNvPicPr>
          <p:nvPr/>
        </p:nvPicPr>
        <p:blipFill>
          <a:blip r:embed="rId1"/>
          <a:stretch>
            <a:fillRect/>
          </a:stretch>
        </p:blipFill>
        <p:spPr>
          <a:xfrm>
            <a:off x="1214120" y="1512570"/>
            <a:ext cx="6999605" cy="4695825"/>
          </a:xfrm>
          <a:prstGeom prst="rect">
            <a:avLst/>
          </a:prstGeom>
          <a:noFill/>
          <a:ln w="9525">
            <a:noFill/>
          </a:ln>
        </p:spPr>
      </p:pic>
      <p:sp>
        <p:nvSpPr>
          <p:cNvPr id="7" name="文本框 6"/>
          <p:cNvSpPr txBox="1"/>
          <p:nvPr/>
        </p:nvSpPr>
        <p:spPr>
          <a:xfrm>
            <a:off x="2338705" y="6240780"/>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8.37  8251</a:t>
            </a:r>
            <a:r>
              <a:rPr lang="zh-CN" sz="1400" b="1">
                <a:solidFill>
                  <a:srgbClr val="00349E"/>
                </a:solidFill>
                <a:ea typeface="宋体" panose="02010600030101010101" pitchFamily="2" charset="-122"/>
              </a:rPr>
              <a:t>内部结构原理框图</a:t>
            </a:r>
            <a:endParaRPr lang="zh-CN" altLang="en-US" sz="1400" b="1">
              <a:solidFill>
                <a:srgbClr val="00349E"/>
              </a:solidFill>
              <a:ea typeface="宋体" panose="02010600030101010101" pitchFamily="2" charset="-122"/>
            </a:endParaRPr>
          </a:p>
        </p:txBody>
      </p:sp>
      <p:sp>
        <p:nvSpPr>
          <p:cNvPr id="8" name="文本占位符 7"/>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4848860"/>
          </a:xfrm>
        </p:spPr>
        <p:txBody>
          <a:bodyPr/>
          <a:p>
            <a:pPr latinLnBrk="0">
              <a:lnSpc>
                <a:spcPts val="4000"/>
              </a:lnSpc>
              <a:spcBef>
                <a:spcPts val="0"/>
              </a:spcBef>
            </a:pPr>
            <a:r>
              <a:rPr lang="zh-CN" altLang="en-US" sz="2000"/>
              <a:t>1) </a:t>
            </a:r>
            <a:r>
              <a:rPr lang="zh-CN" altLang="en-US" sz="2000">
                <a:solidFill>
                  <a:srgbClr val="FF0000"/>
                </a:solidFill>
              </a:rPr>
              <a:t>数据总线缓冲器</a:t>
            </a:r>
            <a:endParaRPr lang="zh-CN" altLang="en-US" sz="2000">
              <a:solidFill>
                <a:srgbClr val="FF0000"/>
              </a:solidFill>
            </a:endParaRPr>
          </a:p>
          <a:p>
            <a:pPr latinLnBrk="0">
              <a:lnSpc>
                <a:spcPts val="4000"/>
              </a:lnSpc>
              <a:spcBef>
                <a:spcPts val="0"/>
              </a:spcBef>
            </a:pPr>
            <a:r>
              <a:rPr lang="zh-CN" altLang="en-US" sz="2000">
                <a:solidFill>
                  <a:srgbClr val="FF0000"/>
                </a:solidFill>
              </a:rPr>
              <a:t>       </a:t>
            </a:r>
            <a:r>
              <a:rPr lang="zh-CN" altLang="en-US" sz="2000"/>
              <a:t>通过8位数据线D</a:t>
            </a:r>
            <a:r>
              <a:rPr lang="zh-CN" altLang="en-US" sz="2000" baseline="-25000"/>
              <a:t>7</a:t>
            </a:r>
            <a:r>
              <a:rPr lang="zh-CN" altLang="en-US" sz="2000"/>
              <a:t>～D</a:t>
            </a:r>
            <a:r>
              <a:rPr lang="zh-CN" altLang="en-US" sz="2000" baseline="-25000"/>
              <a:t>0</a:t>
            </a:r>
            <a:r>
              <a:rPr lang="zh-CN" altLang="en-US" sz="2000"/>
              <a:t>和CPU的数据总线相连，负责把接收口接收到的信息送给CPU，或把CPU发来的信息送给发送口。还可随时把状态寄存器中的内容读到CPU中，在8251初始化时，分别把方式字、控制字和同步字符送到方式寄存器、控制寄存器和同步字符寄存器中。</a:t>
            </a:r>
            <a:endParaRPr lang="zh-CN" altLang="en-US" sz="2000"/>
          </a:p>
          <a:p>
            <a:pPr latinLnBrk="0">
              <a:lnSpc>
                <a:spcPts val="4000"/>
              </a:lnSpc>
              <a:spcBef>
                <a:spcPts val="0"/>
              </a:spcBef>
            </a:pPr>
            <a:r>
              <a:rPr lang="en-US" altLang="zh-CN" sz="2000"/>
              <a:t>2</a:t>
            </a:r>
            <a:r>
              <a:rPr lang="zh-CN" altLang="en-US" sz="2000"/>
              <a:t>)</a:t>
            </a:r>
            <a:r>
              <a:rPr lang="zh-CN" altLang="en-US" sz="2000">
                <a:solidFill>
                  <a:srgbClr val="FF0000"/>
                </a:solidFill>
              </a:rPr>
              <a:t> 接收缓冲器与接收控制电路</a:t>
            </a:r>
            <a:endParaRPr lang="zh-CN" altLang="en-US" sz="2000">
              <a:solidFill>
                <a:srgbClr val="FF0000"/>
              </a:solidFill>
            </a:endParaRPr>
          </a:p>
          <a:p>
            <a:pPr latinLnBrk="0">
              <a:lnSpc>
                <a:spcPts val="4000"/>
              </a:lnSpc>
              <a:spcBef>
                <a:spcPts val="0"/>
              </a:spcBef>
            </a:pPr>
            <a:r>
              <a:rPr lang="zh-CN" altLang="en-US" sz="2000">
                <a:sym typeface="+mn-ea"/>
              </a:rPr>
              <a:t> 接收缓冲器：</a:t>
            </a:r>
            <a:r>
              <a:rPr lang="zh-CN" altLang="en-US" sz="2000"/>
              <a:t>包括接收移位寄存器和数据输入寄存器。</a:t>
            </a:r>
            <a:endParaRPr lang="zh-CN" altLang="en-US" sz="2000"/>
          </a:p>
          <a:p>
            <a:pPr latinLnBrk="0">
              <a:lnSpc>
                <a:spcPts val="4000"/>
              </a:lnSpc>
              <a:spcBef>
                <a:spcPts val="0"/>
              </a:spcBef>
            </a:pPr>
            <a:r>
              <a:rPr lang="zh-CN" altLang="en-US" sz="2000"/>
              <a:t> 接收控制电路：是用来控制数据接收工作的。</a:t>
            </a:r>
            <a:endParaRPr lang="zh-CN" altLang="en-US" sz="2000"/>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4733290"/>
          </a:xfrm>
        </p:spPr>
        <p:txBody>
          <a:bodyPr/>
          <a:p>
            <a:pPr latinLnBrk="0">
              <a:lnSpc>
                <a:spcPts val="4000"/>
              </a:lnSpc>
              <a:spcBef>
                <a:spcPts val="0"/>
              </a:spcBef>
            </a:pPr>
            <a:r>
              <a:rPr lang="en-US" altLang="zh-CN" sz="2000"/>
              <a:t> </a:t>
            </a:r>
            <a:r>
              <a:rPr lang="zh-CN" altLang="en-US" sz="2000"/>
              <a:t>(2) 此时接口也可向CPU发出一个中断请求信号，同上面的输入过程相</a:t>
            </a:r>
            <a:endParaRPr lang="zh-CN" altLang="en-US" sz="2000"/>
          </a:p>
          <a:p>
            <a:pPr latinLnBrk="0">
              <a:lnSpc>
                <a:spcPts val="4000"/>
              </a:lnSpc>
              <a:spcBef>
                <a:spcPts val="0"/>
              </a:spcBef>
            </a:pPr>
            <a:r>
              <a:rPr lang="zh-CN" altLang="en-US" sz="2000"/>
              <a:t>      同，CPU可以用软件查询方式或中断的方式将CPU中的数据通过接</a:t>
            </a:r>
            <a:endParaRPr lang="zh-CN" altLang="en-US" sz="2000"/>
          </a:p>
          <a:p>
            <a:pPr latinLnBrk="0">
              <a:lnSpc>
                <a:spcPts val="4000"/>
              </a:lnSpc>
              <a:spcBef>
                <a:spcPts val="0"/>
              </a:spcBef>
            </a:pPr>
            <a:r>
              <a:rPr lang="zh-CN" altLang="en-US" sz="2000"/>
              <a:t>      口输出到外设中。当输出数据送到接口的输出缓冲寄存器后，再输</a:t>
            </a:r>
            <a:endParaRPr lang="zh-CN" altLang="en-US" sz="2000"/>
          </a:p>
          <a:p>
            <a:pPr latinLnBrk="0">
              <a:lnSpc>
                <a:spcPts val="4000"/>
              </a:lnSpc>
              <a:spcBef>
                <a:spcPts val="0"/>
              </a:spcBef>
            </a:pPr>
            <a:r>
              <a:rPr lang="zh-CN" altLang="en-US" sz="2000"/>
              <a:t>      出到外设。</a:t>
            </a:r>
            <a:endParaRPr lang="zh-CN" altLang="en-US" sz="2000"/>
          </a:p>
          <a:p>
            <a:pPr latinLnBrk="0">
              <a:lnSpc>
                <a:spcPts val="4000"/>
              </a:lnSpc>
              <a:spcBef>
                <a:spcPts val="1200"/>
              </a:spcBef>
            </a:pPr>
            <a:r>
              <a:rPr lang="zh-CN" altLang="en-US" sz="2000"/>
              <a:t>(3) 与此同时，接口向外设发送一个启动信号，启动外设接收数据。外设</a:t>
            </a:r>
            <a:endParaRPr lang="zh-CN" altLang="en-US" sz="2000"/>
          </a:p>
          <a:p>
            <a:pPr latinLnBrk="0">
              <a:lnSpc>
                <a:spcPts val="4000"/>
              </a:lnSpc>
              <a:spcBef>
                <a:spcPts val="0"/>
              </a:spcBef>
            </a:pPr>
            <a:r>
              <a:rPr lang="zh-CN" altLang="en-US" sz="2000"/>
              <a:t>     接收到数据后，向接口回送一个“输出回答”信号。</a:t>
            </a:r>
            <a:endParaRPr lang="zh-CN" altLang="en-US" sz="2000"/>
          </a:p>
          <a:p>
            <a:pPr latinLnBrk="0">
              <a:lnSpc>
                <a:spcPts val="4000"/>
              </a:lnSpc>
              <a:spcBef>
                <a:spcPts val="1200"/>
              </a:spcBef>
            </a:pPr>
            <a:r>
              <a:rPr lang="zh-CN" altLang="en-US" sz="2000"/>
              <a:t>(4) 接口电路收到该信号后，自动将接口状态寄存器中的“准备好输出”</a:t>
            </a:r>
            <a:endParaRPr lang="zh-CN" altLang="en-US" sz="2000"/>
          </a:p>
          <a:p>
            <a:pPr latinLnBrk="0">
              <a:lnSpc>
                <a:spcPts val="4000"/>
              </a:lnSpc>
              <a:spcBef>
                <a:spcPts val="0"/>
              </a:spcBef>
            </a:pPr>
            <a:r>
              <a:rPr lang="zh-CN" altLang="en-US" sz="2000"/>
              <a:t>     状态位重新置为高电平1，通知CPU可以向外设输出下一个数据。</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6" name="文本占位符 5"/>
          <p:cNvSpPr>
            <a:spLocks noGrp="1"/>
          </p:cNvSpPr>
          <p:nvPr>
            <p:ph type="body" sz="quarter" idx="10"/>
          </p:nvPr>
        </p:nvSpPr>
        <p:spPr>
          <a:xfrm>
            <a:off x="299085" y="990600"/>
            <a:ext cx="3622040" cy="576580"/>
          </a:xfrm>
        </p:spPr>
        <p:txBody>
          <a:bodyPr/>
          <a:p>
            <a:r>
              <a:rPr lang="en-US"/>
              <a:t>8</a:t>
            </a:r>
            <a:r>
              <a:t>.1 </a:t>
            </a:r>
            <a:r>
              <a:rPr lang="zh-CN" altLang="en-US">
                <a:solidFill>
                  <a:srgbClr val="1C1C1C"/>
                </a:solidFill>
                <a:cs typeface="Arial" panose="020B0604020202020204" pitchFamily="34" charset="0"/>
                <a:sym typeface="+mn-ea"/>
              </a:rPr>
              <a:t>可编程并行接口8255</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668145"/>
            <a:ext cx="8703945" cy="1663065"/>
          </a:xfrm>
        </p:spPr>
        <p:txBody>
          <a:bodyPr/>
          <a:p>
            <a:pPr latinLnBrk="0">
              <a:lnSpc>
                <a:spcPts val="4000"/>
              </a:lnSpc>
              <a:spcBef>
                <a:spcPts val="0"/>
              </a:spcBef>
            </a:pPr>
            <a:r>
              <a:rPr lang="en-US" altLang="zh-CN" sz="2000"/>
              <a:t>3</a:t>
            </a:r>
            <a:r>
              <a:rPr lang="zh-CN" altLang="en-US" sz="2000"/>
              <a:t>) </a:t>
            </a:r>
            <a:r>
              <a:rPr lang="zh-CN" altLang="en-US" sz="2000">
                <a:solidFill>
                  <a:srgbClr val="FF0000"/>
                </a:solidFill>
              </a:rPr>
              <a:t>读/写控制逻辑</a:t>
            </a:r>
            <a:endParaRPr lang="zh-CN" altLang="en-US" sz="2000"/>
          </a:p>
          <a:p>
            <a:pPr latinLnBrk="0">
              <a:lnSpc>
                <a:spcPts val="4000"/>
              </a:lnSpc>
              <a:spcBef>
                <a:spcPts val="0"/>
              </a:spcBef>
            </a:pPr>
            <a:r>
              <a:rPr lang="zh-CN" altLang="en-US" sz="2000"/>
              <a:t>          读/写控制逻辑接收与读/写有关的控制信号，由     、     、   、    的逻辑电路组合产生出8251所执行的操作，如表8.12所示。</a:t>
            </a:r>
            <a:endParaRPr lang="zh-CN" altLang="en-US" sz="2000"/>
          </a:p>
          <a:p>
            <a:pPr latinLnBrk="0">
              <a:lnSpc>
                <a:spcPts val="4000"/>
              </a:lnSpc>
              <a:spcBef>
                <a:spcPts val="0"/>
              </a:spcBef>
            </a:pPr>
            <a:endParaRPr lang="zh-CN" altLang="en-US" sz="2000"/>
          </a:p>
        </p:txBody>
      </p:sp>
      <p:sp>
        <p:nvSpPr>
          <p:cNvPr id="5" name="标题 4"/>
          <p:cNvSpPr>
            <a:spLocks noGrp="1"/>
          </p:cNvSpPr>
          <p:nvPr>
            <p:ph type="title"/>
          </p:nvPr>
        </p:nvSpPr>
        <p:spPr/>
        <p:txBody>
          <a:bodyPr/>
          <a:p>
            <a:endParaRPr lang="zh-CN" altLang="en-US"/>
          </a:p>
        </p:txBody>
      </p:sp>
      <p:grpSp>
        <p:nvGrpSpPr>
          <p:cNvPr id="9" name="组合 8"/>
          <p:cNvGrpSpPr/>
          <p:nvPr/>
        </p:nvGrpSpPr>
        <p:grpSpPr>
          <a:xfrm>
            <a:off x="6374765" y="2341880"/>
            <a:ext cx="2019300" cy="440055"/>
            <a:chOff x="8813" y="3349"/>
            <a:chExt cx="3180" cy="693"/>
          </a:xfrm>
        </p:grpSpPr>
        <p:graphicFrame>
          <p:nvGraphicFramePr>
            <p:cNvPr id="2" name="对象 162"/>
            <p:cNvGraphicFramePr>
              <a:graphicFrameLocks noChangeAspect="1"/>
            </p:cNvGraphicFramePr>
            <p:nvPr/>
          </p:nvGraphicFramePr>
          <p:xfrm>
            <a:off x="8813" y="3349"/>
            <a:ext cx="603" cy="603"/>
          </p:xfrm>
          <a:graphic>
            <a:graphicData uri="http://schemas.openxmlformats.org/presentationml/2006/ole">
              <mc:AlternateContent xmlns:mc="http://schemas.openxmlformats.org/markup-compatibility/2006">
                <mc:Choice xmlns:v="urn:schemas-microsoft-com:vml" Requires="v">
                  <p:oleObj spid="_x0000_s4" name="" r:id="rId1" imgW="203200" imgH="203200" progId="Equation.KSEE3">
                    <p:embed/>
                  </p:oleObj>
                </mc:Choice>
                <mc:Fallback>
                  <p:oleObj name="" r:id="rId1" imgW="203200" imgH="203200" progId="Equation.KSEE3">
                    <p:embed/>
                    <p:pic>
                      <p:nvPicPr>
                        <p:cNvPr id="0" name="图片 3"/>
                        <p:cNvPicPr/>
                        <p:nvPr/>
                      </p:nvPicPr>
                      <p:blipFill>
                        <a:blip r:embed="rId2"/>
                        <a:stretch>
                          <a:fillRect/>
                        </a:stretch>
                      </p:blipFill>
                      <p:spPr>
                        <a:xfrm>
                          <a:off x="8813" y="3349"/>
                          <a:ext cx="603" cy="603"/>
                        </a:xfrm>
                        <a:prstGeom prst="rect">
                          <a:avLst/>
                        </a:prstGeom>
                        <a:noFill/>
                        <a:ln w="38100">
                          <a:noFill/>
                          <a:miter/>
                        </a:ln>
                      </p:spPr>
                    </p:pic>
                  </p:oleObj>
                </mc:Fallback>
              </mc:AlternateContent>
            </a:graphicData>
          </a:graphic>
        </p:graphicFrame>
        <p:graphicFrame>
          <p:nvGraphicFramePr>
            <p:cNvPr id="6" name="对象 163"/>
            <p:cNvGraphicFramePr>
              <a:graphicFrameLocks noChangeAspect="1"/>
            </p:cNvGraphicFramePr>
            <p:nvPr/>
          </p:nvGraphicFramePr>
          <p:xfrm>
            <a:off x="9553" y="3398"/>
            <a:ext cx="824" cy="645"/>
          </p:xfrm>
          <a:graphic>
            <a:graphicData uri="http://schemas.openxmlformats.org/presentationml/2006/ole">
              <mc:AlternateContent xmlns:mc="http://schemas.openxmlformats.org/markup-compatibility/2006">
                <mc:Choice xmlns:v="urn:schemas-microsoft-com:vml" Requires="v">
                  <p:oleObj spid="_x0000_s7" name="" r:id="rId3" imgW="292100" imgH="228600" progId="Equation.KSEE3">
                    <p:embed/>
                  </p:oleObj>
                </mc:Choice>
                <mc:Fallback>
                  <p:oleObj name="" r:id="rId3" imgW="292100" imgH="228600" progId="Equation.KSEE3">
                    <p:embed/>
                    <p:pic>
                      <p:nvPicPr>
                        <p:cNvPr id="0" name="图片 5"/>
                        <p:cNvPicPr/>
                        <p:nvPr/>
                      </p:nvPicPr>
                      <p:blipFill>
                        <a:blip r:embed="rId4"/>
                        <a:stretch>
                          <a:fillRect/>
                        </a:stretch>
                      </p:blipFill>
                      <p:spPr>
                        <a:xfrm>
                          <a:off x="9553" y="3398"/>
                          <a:ext cx="824" cy="645"/>
                        </a:xfrm>
                        <a:prstGeom prst="rect">
                          <a:avLst/>
                        </a:prstGeom>
                        <a:noFill/>
                        <a:ln w="38100">
                          <a:noFill/>
                          <a:miter/>
                        </a:ln>
                      </p:spPr>
                    </p:pic>
                  </p:oleObj>
                </mc:Fallback>
              </mc:AlternateContent>
            </a:graphicData>
          </a:graphic>
        </p:graphicFrame>
        <p:graphicFrame>
          <p:nvGraphicFramePr>
            <p:cNvPr id="8" name="对象 164"/>
            <p:cNvGraphicFramePr>
              <a:graphicFrameLocks noChangeAspect="1"/>
            </p:cNvGraphicFramePr>
            <p:nvPr/>
          </p:nvGraphicFramePr>
          <p:xfrm>
            <a:off x="10515" y="3417"/>
            <a:ext cx="674" cy="532"/>
          </p:xfrm>
          <a:graphic>
            <a:graphicData uri="http://schemas.openxmlformats.org/presentationml/2006/ole">
              <mc:AlternateContent xmlns:mc="http://schemas.openxmlformats.org/markup-compatibility/2006">
                <mc:Choice xmlns:v="urn:schemas-microsoft-com:vml" Requires="v">
                  <p:oleObj spid="_x0000_s10" name="" r:id="rId5" imgW="241300" imgH="190500" progId="Equation.KSEE3">
                    <p:embed/>
                  </p:oleObj>
                </mc:Choice>
                <mc:Fallback>
                  <p:oleObj name="" r:id="rId5" imgW="241300" imgH="190500" progId="Equation.KSEE3">
                    <p:embed/>
                    <p:pic>
                      <p:nvPicPr>
                        <p:cNvPr id="0" name="图片 6"/>
                        <p:cNvPicPr/>
                        <p:nvPr/>
                      </p:nvPicPr>
                      <p:blipFill>
                        <a:blip r:embed="rId6"/>
                        <a:stretch>
                          <a:fillRect/>
                        </a:stretch>
                      </p:blipFill>
                      <p:spPr>
                        <a:xfrm>
                          <a:off x="10515" y="3417"/>
                          <a:ext cx="674" cy="532"/>
                        </a:xfrm>
                        <a:prstGeom prst="rect">
                          <a:avLst/>
                        </a:prstGeom>
                        <a:noFill/>
                        <a:ln w="38100">
                          <a:noFill/>
                          <a:miter/>
                        </a:ln>
                      </p:spPr>
                    </p:pic>
                  </p:oleObj>
                </mc:Fallback>
              </mc:AlternateContent>
            </a:graphicData>
          </a:graphic>
        </p:graphicFrame>
        <p:graphicFrame>
          <p:nvGraphicFramePr>
            <p:cNvPr id="11" name="对象 -2147482208"/>
            <p:cNvGraphicFramePr>
              <a:graphicFrameLocks noChangeAspect="1"/>
            </p:cNvGraphicFramePr>
            <p:nvPr/>
          </p:nvGraphicFramePr>
          <p:xfrm>
            <a:off x="11305" y="3422"/>
            <a:ext cx="688" cy="524"/>
          </p:xfrm>
          <a:graphic>
            <a:graphicData uri="http://schemas.openxmlformats.org/presentationml/2006/ole">
              <mc:AlternateContent xmlns:mc="http://schemas.openxmlformats.org/markup-compatibility/2006">
                <mc:Choice xmlns:v="urn:schemas-microsoft-com:vml" Requires="v">
                  <p:oleObj spid="_x0000_s12" name="" r:id="rId7" imgW="266065" imgH="203200" progId="Equation.KSEE3">
                    <p:embed/>
                  </p:oleObj>
                </mc:Choice>
                <mc:Fallback>
                  <p:oleObj name="" r:id="rId7" imgW="266065" imgH="203200" progId="Equation.KSEE3">
                    <p:embed/>
                    <p:pic>
                      <p:nvPicPr>
                        <p:cNvPr id="0" name="图片 7"/>
                        <p:cNvPicPr/>
                        <p:nvPr/>
                      </p:nvPicPr>
                      <p:blipFill>
                        <a:blip r:embed="rId8"/>
                        <a:stretch>
                          <a:fillRect/>
                        </a:stretch>
                      </p:blipFill>
                      <p:spPr>
                        <a:xfrm>
                          <a:off x="11305" y="3422"/>
                          <a:ext cx="688" cy="524"/>
                        </a:xfrm>
                        <a:prstGeom prst="rect">
                          <a:avLst/>
                        </a:prstGeom>
                        <a:noFill/>
                        <a:ln w="38100">
                          <a:noFill/>
                          <a:miter/>
                        </a:ln>
                      </p:spPr>
                    </p:pic>
                  </p:oleObj>
                </mc:Fallback>
              </mc:AlternateContent>
            </a:graphicData>
          </a:graphic>
        </p:graphicFrame>
      </p:grpSp>
      <p:graphicFrame>
        <p:nvGraphicFramePr>
          <p:cNvPr id="13" name="表格 12"/>
          <p:cNvGraphicFramePr/>
          <p:nvPr/>
        </p:nvGraphicFramePr>
        <p:xfrm>
          <a:off x="1247775" y="3853180"/>
          <a:ext cx="6826885" cy="1363345"/>
        </p:xfrm>
        <a:graphic>
          <a:graphicData uri="http://schemas.openxmlformats.org/drawingml/2006/table">
            <a:tbl>
              <a:tblPr firstRow="1" bandRow="1">
                <a:tableStyleId>{5940675A-B579-460E-94D1-54222C63F5DA}</a:tableStyleId>
              </a:tblPr>
              <a:tblGrid>
                <a:gridCol w="697230"/>
                <a:gridCol w="871220"/>
                <a:gridCol w="976630"/>
                <a:gridCol w="1289685"/>
                <a:gridCol w="2992120"/>
              </a:tblGrid>
              <a:tr h="392430">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Times New Roman" panose="02020603050405020304" charset="0"/>
                          <a:cs typeface="Times New Roman" panose="02020603050405020304" charset="0"/>
                        </a:rPr>
                        <a:t>执行的操作</a:t>
                      </a:r>
                      <a:endParaRPr lang="en-US" altLang="en-US" sz="14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10795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r h="970915">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a:solidFill>
                        <a:srgbClr val="131B0C"/>
                      </a:solidFill>
                      <a:prstDash val="soli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1</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1</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1</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0</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1</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1</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131B0C"/>
                      </a:solidFill>
                      <a:prstDash val="solid"/>
                      <a:headEnd type="none" w="med" len="med"/>
                      <a:tailEnd type="none" w="med" len="med"/>
                    </a:lnL>
                    <a:lnR w="12700" cap="flat" cmpd="sng">
                      <a:solidFill>
                        <a:srgbClr val="131B0C"/>
                      </a:solidFill>
                      <a:prstDash val="solid"/>
                      <a:headEnd type="none" w="med" len="med"/>
                      <a:tailEnd type="none" w="med" len="me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Times New Roman" panose="02020603050405020304" charset="0"/>
                          <a:cs typeface="Times New Roman" panose="02020603050405020304" charset="0"/>
                        </a:rPr>
                        <a:t>CPU由8251输入数据</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CPU向8251输出数据</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CPU读取8251的状态</a:t>
                      </a:r>
                      <a:endParaRPr lang="en-US" sz="1400" b="0">
                        <a:solidFill>
                          <a:srgbClr val="000000"/>
                        </a:solidFill>
                        <a:latin typeface="Times New Roman" panose="02020603050405020304" charset="0"/>
                        <a:cs typeface="Times New Roman" panose="02020603050405020304" charset="0"/>
                      </a:endParaRPr>
                    </a:p>
                    <a:p>
                      <a:pPr indent="0" algn="ctr">
                        <a:buNone/>
                      </a:pPr>
                      <a:r>
                        <a:rPr lang="en-US" sz="1400" b="0">
                          <a:solidFill>
                            <a:srgbClr val="000000"/>
                          </a:solidFill>
                          <a:latin typeface="Times New Roman" panose="02020603050405020304" charset="0"/>
                          <a:cs typeface="Times New Roman" panose="02020603050405020304" charset="0"/>
                        </a:rPr>
                        <a:t>CPU向8251写入控制命令</a:t>
                      </a:r>
                      <a:endParaRPr lang="en-US" altLang="en-US" sz="14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131B0C"/>
                      </a:solidFill>
                      <a:prstDash val="solid"/>
                      <a:headEnd type="none" w="med" len="med"/>
                      <a:tailEnd type="none" w="med" len="med"/>
                    </a:lnL>
                    <a:lnR w="12700" cap="flat">
                      <a:solidFill>
                        <a:srgbClr val="131B0C"/>
                      </a:solidFill>
                      <a:prstDash val="solid"/>
                    </a:lnR>
                    <a:lnT w="12700" cap="flat" cmpd="sng">
                      <a:solidFill>
                        <a:srgbClr val="131B0C"/>
                      </a:solidFill>
                      <a:prstDash val="solid"/>
                      <a:headEnd type="none" w="med" len="med"/>
                      <a:tailEnd type="none" w="med" len="med"/>
                    </a:lnT>
                    <a:lnB w="12700" cap="flat" cmpd="sng">
                      <a:solidFill>
                        <a:srgbClr val="131B0C"/>
                      </a:solidFill>
                      <a:prstDash val="solid"/>
                      <a:headEnd type="none" w="med" len="med"/>
                      <a:tailEnd type="none" w="med" len="med"/>
                    </a:lnB>
                    <a:lnTlToBr>
                      <a:noFill/>
                    </a:lnTlToBr>
                    <a:lnBlToTr>
                      <a:noFill/>
                    </a:lnBlToTr>
                    <a:noFill/>
                  </a:tcPr>
                </a:tc>
              </a:tr>
            </a:tbl>
          </a:graphicData>
        </a:graphic>
      </p:graphicFrame>
      <p:grpSp>
        <p:nvGrpSpPr>
          <p:cNvPr id="16" name="组合 15"/>
          <p:cNvGrpSpPr/>
          <p:nvPr/>
        </p:nvGrpSpPr>
        <p:grpSpPr>
          <a:xfrm>
            <a:off x="1482090" y="3921125"/>
            <a:ext cx="3228975" cy="293370"/>
            <a:chOff x="2334" y="5497"/>
            <a:chExt cx="5085" cy="462"/>
          </a:xfrm>
        </p:grpSpPr>
        <p:pic>
          <p:nvPicPr>
            <p:cNvPr id="14" name="图片 13"/>
            <p:cNvPicPr/>
            <p:nvPr/>
          </p:nvPicPr>
          <p:blipFill>
            <a:blip r:embed="rId9"/>
            <a:stretch>
              <a:fillRect/>
            </a:stretch>
          </p:blipFill>
          <p:spPr>
            <a:xfrm>
              <a:off x="2334" y="5535"/>
              <a:ext cx="459" cy="424"/>
            </a:xfrm>
            <a:prstGeom prst="rect">
              <a:avLst/>
            </a:prstGeom>
            <a:noFill/>
            <a:ln w="9525">
              <a:noFill/>
            </a:ln>
          </p:spPr>
        </p:pic>
        <p:pic>
          <p:nvPicPr>
            <p:cNvPr id="15" name="图片 14"/>
            <p:cNvPicPr/>
            <p:nvPr/>
          </p:nvPicPr>
          <p:blipFill>
            <a:blip r:embed="rId10"/>
            <a:stretch>
              <a:fillRect/>
            </a:stretch>
          </p:blipFill>
          <p:spPr>
            <a:xfrm>
              <a:off x="3499" y="5534"/>
              <a:ext cx="541" cy="407"/>
            </a:xfrm>
            <a:prstGeom prst="rect">
              <a:avLst/>
            </a:prstGeom>
            <a:noFill/>
            <a:ln w="9525">
              <a:noFill/>
            </a:ln>
          </p:spPr>
        </p:pic>
        <p:pic>
          <p:nvPicPr>
            <p:cNvPr id="17" name="图片 16"/>
            <p:cNvPicPr/>
            <p:nvPr/>
          </p:nvPicPr>
          <p:blipFill>
            <a:blip r:embed="rId11"/>
            <a:stretch>
              <a:fillRect/>
            </a:stretch>
          </p:blipFill>
          <p:spPr>
            <a:xfrm>
              <a:off x="4902" y="5497"/>
              <a:ext cx="604" cy="461"/>
            </a:xfrm>
            <a:prstGeom prst="rect">
              <a:avLst/>
            </a:prstGeom>
            <a:noFill/>
            <a:ln w="9525">
              <a:noFill/>
            </a:ln>
          </p:spPr>
        </p:pic>
        <p:pic>
          <p:nvPicPr>
            <p:cNvPr id="18" name="图片 17"/>
            <p:cNvPicPr/>
            <p:nvPr/>
          </p:nvPicPr>
          <p:blipFill>
            <a:blip r:embed="rId12"/>
            <a:stretch>
              <a:fillRect/>
            </a:stretch>
          </p:blipFill>
          <p:spPr>
            <a:xfrm>
              <a:off x="6661" y="5497"/>
              <a:ext cx="759" cy="461"/>
            </a:xfrm>
            <a:prstGeom prst="rect">
              <a:avLst/>
            </a:prstGeom>
            <a:noFill/>
            <a:ln w="9525">
              <a:noFill/>
            </a:ln>
          </p:spPr>
        </p:pic>
      </p:grpSp>
      <p:sp>
        <p:nvSpPr>
          <p:cNvPr id="100" name="文本框 99"/>
          <p:cNvSpPr txBox="1"/>
          <p:nvPr/>
        </p:nvSpPr>
        <p:spPr>
          <a:xfrm>
            <a:off x="2032000" y="3546475"/>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表</a:t>
            </a:r>
            <a:r>
              <a:rPr lang="en-US" sz="1400" b="1">
                <a:solidFill>
                  <a:srgbClr val="00349E"/>
                </a:solidFill>
                <a:latin typeface="宋体" panose="02010600030101010101" pitchFamily="2" charset="-122"/>
              </a:rPr>
              <a:t>8.12  8251</a:t>
            </a:r>
            <a:r>
              <a:rPr lang="zh-CN" sz="1400" b="1">
                <a:solidFill>
                  <a:srgbClr val="00349E"/>
                </a:solidFill>
                <a:ea typeface="宋体" panose="02010600030101010101" pitchFamily="2" charset="-122"/>
              </a:rPr>
              <a:t>的控制信号与执行的操作之间的对应关系</a:t>
            </a:r>
            <a:endParaRPr lang="zh-CN" altLang="en-US" sz="1400" b="1">
              <a:solidFill>
                <a:srgbClr val="00349E"/>
              </a:solidFill>
              <a:ea typeface="宋体" panose="02010600030101010101" pitchFamily="2" charset="-122"/>
            </a:endParaRPr>
          </a:p>
        </p:txBody>
      </p:sp>
      <p:sp>
        <p:nvSpPr>
          <p:cNvPr id="19" name="文本占位符 18"/>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2870" y="1617345"/>
            <a:ext cx="8938260" cy="4629785"/>
          </a:xfrm>
        </p:spPr>
        <p:txBody>
          <a:bodyPr/>
          <a:p>
            <a:pPr latinLnBrk="0">
              <a:lnSpc>
                <a:spcPts val="4000"/>
              </a:lnSpc>
              <a:spcBef>
                <a:spcPts val="0"/>
              </a:spcBef>
            </a:pPr>
            <a:r>
              <a:rPr lang="en-US" altLang="zh-CN" sz="2000"/>
              <a:t>4</a:t>
            </a:r>
            <a:r>
              <a:rPr lang="zh-CN" altLang="en-US" sz="2000"/>
              <a:t>) </a:t>
            </a:r>
            <a:r>
              <a:rPr lang="zh-CN" altLang="en-US" sz="2000">
                <a:solidFill>
                  <a:srgbClr val="FF0000"/>
                </a:solidFill>
              </a:rPr>
              <a:t>发送缓冲器与发送控制电路</a:t>
            </a:r>
            <a:endParaRPr lang="zh-CN" altLang="en-US" sz="2000">
              <a:solidFill>
                <a:srgbClr val="FF0000"/>
              </a:solidFill>
            </a:endParaRPr>
          </a:p>
          <a:p>
            <a:pPr latinLnBrk="0">
              <a:lnSpc>
                <a:spcPts val="4000"/>
              </a:lnSpc>
              <a:spcBef>
                <a:spcPts val="0"/>
              </a:spcBef>
            </a:pPr>
            <a:r>
              <a:rPr lang="zh-CN" altLang="en-US" sz="2000"/>
              <a:t>发送缓冲器：包括发送移位寄存器和数据输出寄存器，。</a:t>
            </a:r>
            <a:endParaRPr lang="zh-CN" altLang="en-US" sz="2000"/>
          </a:p>
          <a:p>
            <a:pPr latinLnBrk="0">
              <a:lnSpc>
                <a:spcPts val="4000"/>
              </a:lnSpc>
              <a:spcBef>
                <a:spcPts val="0"/>
              </a:spcBef>
            </a:pPr>
            <a:r>
              <a:rPr lang="zh-CN" altLang="en-US" sz="2000"/>
              <a:t>发送控制电路：对串行数据实行发送控制。发送器的另一个功能是</a:t>
            </a:r>
            <a:r>
              <a:rPr lang="zh-CN" altLang="en-US" sz="2000">
                <a:solidFill>
                  <a:srgbClr val="FF0000"/>
                </a:solidFill>
              </a:rPr>
              <a:t>发送中止符</a:t>
            </a:r>
            <a:endParaRPr lang="zh-CN" altLang="en-US" sz="2000">
              <a:solidFill>
                <a:srgbClr val="FF0000"/>
              </a:solidFill>
            </a:endParaRPr>
          </a:p>
          <a:p>
            <a:pPr latinLnBrk="0">
              <a:lnSpc>
                <a:spcPts val="4000"/>
              </a:lnSpc>
              <a:spcBef>
                <a:spcPts val="0"/>
              </a:spcBef>
            </a:pPr>
            <a:r>
              <a:rPr lang="zh-CN" altLang="en-US" sz="2000">
                <a:solidFill>
                  <a:srgbClr val="FF0000"/>
                </a:solidFill>
              </a:rPr>
              <a:t>                    </a:t>
            </a:r>
            <a:r>
              <a:rPr lang="zh-CN" altLang="en-US" sz="2000"/>
              <a:t>(</a:t>
            </a:r>
            <a:r>
              <a:rPr lang="zh-CN" altLang="en-US" sz="2000">
                <a:solidFill>
                  <a:srgbClr val="FF0000"/>
                </a:solidFill>
              </a:rPr>
              <a:t>BREAK</a:t>
            </a:r>
            <a:r>
              <a:rPr lang="zh-CN" altLang="en-US" sz="2000"/>
              <a:t>)，只要8251的命令寄存器的bit3为“1”，发送器就始</a:t>
            </a:r>
            <a:endParaRPr lang="zh-CN" altLang="en-US" sz="2000"/>
          </a:p>
          <a:p>
            <a:pPr latinLnBrk="0">
              <a:lnSpc>
                <a:spcPts val="4000"/>
              </a:lnSpc>
              <a:spcBef>
                <a:spcPts val="0"/>
              </a:spcBef>
            </a:pPr>
            <a:r>
              <a:rPr lang="zh-CN" altLang="en-US" sz="2000"/>
              <a:t>                     终发送终止符。</a:t>
            </a:r>
            <a:endParaRPr lang="zh-CN" altLang="en-US" sz="2000"/>
          </a:p>
          <a:p>
            <a:pPr latinLnBrk="0">
              <a:lnSpc>
                <a:spcPts val="4000"/>
              </a:lnSpc>
              <a:spcBef>
                <a:spcPts val="0"/>
              </a:spcBef>
            </a:pPr>
            <a:r>
              <a:rPr lang="zh-CN" altLang="en-US" sz="2000"/>
              <a:t>5) </a:t>
            </a:r>
            <a:r>
              <a:rPr lang="zh-CN" altLang="en-US" sz="2000">
                <a:solidFill>
                  <a:srgbClr val="FF0000"/>
                </a:solidFill>
              </a:rPr>
              <a:t>调制/解调器控制逻辑</a:t>
            </a:r>
            <a:endParaRPr lang="zh-CN" altLang="en-US" sz="2000"/>
          </a:p>
          <a:p>
            <a:pPr latinLnBrk="0">
              <a:lnSpc>
                <a:spcPts val="4000"/>
              </a:lnSpc>
              <a:spcBef>
                <a:spcPts val="0"/>
              </a:spcBef>
            </a:pPr>
            <a:r>
              <a:rPr lang="zh-CN" altLang="en-US" sz="2000"/>
              <a:t>           在全双工通信方式下，每个收、发口都要连接调制解调器。调制解调器控制电路是专为调制解调器提供控制信号用的。</a:t>
            </a:r>
            <a:endParaRPr lang="zh-CN" altLang="en-US" sz="2000"/>
          </a:p>
        </p:txBody>
      </p:sp>
      <p:sp>
        <p:nvSpPr>
          <p:cNvPr id="5" name="标题 4"/>
          <p:cNvSpPr>
            <a:spLocks noGrp="1"/>
          </p:cNvSpPr>
          <p:nvPr>
            <p:ph type="title"/>
          </p:nvPr>
        </p:nvSpPr>
        <p:spPr/>
        <p:txBody>
          <a:bodyPr/>
          <a:p>
            <a:endParaRPr lang="zh-CN" altLang="en-US"/>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6850" y="1422400"/>
            <a:ext cx="5093335" cy="1919605"/>
          </a:xfrm>
        </p:spPr>
        <p:txBody>
          <a:bodyPr/>
          <a:p>
            <a:pPr latinLnBrk="0">
              <a:lnSpc>
                <a:spcPts val="4000"/>
              </a:lnSpc>
              <a:spcBef>
                <a:spcPts val="0"/>
              </a:spcBef>
            </a:pPr>
            <a:r>
              <a:rPr lang="zh-CN" altLang="en-US" sz="2000"/>
              <a:t>2. 8251的外部性能</a:t>
            </a:r>
            <a:endParaRPr lang="zh-CN" altLang="en-US" sz="2000"/>
          </a:p>
          <a:p>
            <a:pPr latinLnBrk="0">
              <a:lnSpc>
                <a:spcPts val="4000"/>
              </a:lnSpc>
              <a:spcBef>
                <a:spcPts val="0"/>
              </a:spcBef>
            </a:pPr>
            <a:r>
              <a:rPr lang="zh-CN" altLang="en-US" sz="2000"/>
              <a:t>      双列直插式的28条引脚封装的集成电路，引脚信号如图8.38所示。与</a:t>
            </a:r>
            <a:r>
              <a:rPr lang="en-US" altLang="zh-CN" sz="2000"/>
              <a:t>CPU</a:t>
            </a:r>
            <a:r>
              <a:rPr lang="zh-CN" altLang="en-US" sz="2000"/>
              <a:t>连接如图</a:t>
            </a:r>
            <a:r>
              <a:rPr lang="en-US" altLang="zh-CN" sz="2000"/>
              <a:t>8.39</a:t>
            </a:r>
            <a:r>
              <a:rPr lang="zh-CN" altLang="en-US" sz="2000"/>
              <a:t>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400" descr="8"/>
          <p:cNvPicPr>
            <a:picLocks noChangeAspect="1"/>
          </p:cNvPicPr>
          <p:nvPr/>
        </p:nvPicPr>
        <p:blipFill>
          <a:blip r:embed="rId1">
            <a:grayscl/>
            <a:lum contrast="20000"/>
          </a:blip>
          <a:stretch>
            <a:fillRect/>
          </a:stretch>
        </p:blipFill>
        <p:spPr>
          <a:xfrm>
            <a:off x="1445260" y="3228340"/>
            <a:ext cx="3378200" cy="3110865"/>
          </a:xfrm>
          <a:prstGeom prst="rect">
            <a:avLst/>
          </a:prstGeom>
          <a:noFill/>
          <a:ln w="9525">
            <a:noFill/>
          </a:ln>
        </p:spPr>
      </p:pic>
      <p:sp>
        <p:nvSpPr>
          <p:cNvPr id="100" name="文本框 99"/>
          <p:cNvSpPr txBox="1"/>
          <p:nvPr/>
        </p:nvSpPr>
        <p:spPr>
          <a:xfrm>
            <a:off x="1356360" y="6339205"/>
            <a:ext cx="277495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8.38  8251</a:t>
            </a:r>
            <a:r>
              <a:rPr lang="zh-CN" sz="1400" b="1">
                <a:solidFill>
                  <a:srgbClr val="00349E"/>
                </a:solidFill>
                <a:ea typeface="宋体" panose="02010600030101010101" pitchFamily="2" charset="-122"/>
              </a:rPr>
              <a:t>引脚图</a:t>
            </a:r>
            <a:endParaRPr lang="zh-CN" altLang="en-US" sz="1400" b="1">
              <a:solidFill>
                <a:srgbClr val="00349E"/>
              </a:solidFill>
              <a:ea typeface="宋体" panose="02010600030101010101" pitchFamily="2" charset="-122"/>
            </a:endParaRPr>
          </a:p>
        </p:txBody>
      </p:sp>
      <p:pic>
        <p:nvPicPr>
          <p:cNvPr id="4" name="图片 43" descr="7t39"/>
          <p:cNvPicPr>
            <a:picLocks noChangeAspect="1"/>
          </p:cNvPicPr>
          <p:nvPr/>
        </p:nvPicPr>
        <p:blipFill>
          <a:blip r:embed="rId2"/>
          <a:stretch>
            <a:fillRect/>
          </a:stretch>
        </p:blipFill>
        <p:spPr>
          <a:xfrm>
            <a:off x="5222240" y="1604010"/>
            <a:ext cx="3754120" cy="4451350"/>
          </a:xfrm>
          <a:prstGeom prst="rect">
            <a:avLst/>
          </a:prstGeom>
          <a:noFill/>
          <a:ln w="9525">
            <a:noFill/>
          </a:ln>
        </p:spPr>
      </p:pic>
      <p:sp>
        <p:nvSpPr>
          <p:cNvPr id="6" name="文本框 5"/>
          <p:cNvSpPr txBox="1"/>
          <p:nvPr/>
        </p:nvSpPr>
        <p:spPr>
          <a:xfrm>
            <a:off x="5609590" y="6198235"/>
            <a:ext cx="2979420" cy="306705"/>
          </a:xfrm>
          <a:prstGeom prst="rect">
            <a:avLst/>
          </a:prstGeom>
          <a:noFill/>
          <a:ln w="9525">
            <a:noFill/>
          </a:ln>
        </p:spPr>
        <p:txBody>
          <a:bodyPr wrap="square">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8.39  8251</a:t>
            </a:r>
            <a:r>
              <a:rPr lang="zh-CN" sz="1400" b="1">
                <a:solidFill>
                  <a:srgbClr val="00349E"/>
                </a:solidFill>
                <a:ea typeface="宋体" panose="02010600030101010101" pitchFamily="2" charset="-122"/>
              </a:rPr>
              <a:t>和</a:t>
            </a:r>
            <a:r>
              <a:rPr lang="en-US" sz="1400" b="1">
                <a:solidFill>
                  <a:srgbClr val="00349E"/>
                </a:solidFill>
                <a:latin typeface="Times New Roman" panose="02020603050405020304" charset="0"/>
              </a:rPr>
              <a:t>CPU</a:t>
            </a:r>
            <a:r>
              <a:rPr lang="zh-CN" sz="1400" b="1">
                <a:solidFill>
                  <a:srgbClr val="00349E"/>
                </a:solidFill>
                <a:ea typeface="宋体" panose="02010600030101010101" pitchFamily="2" charset="-122"/>
              </a:rPr>
              <a:t>连接示意图</a:t>
            </a:r>
            <a:endParaRPr lang="zh-CN" altLang="en-US" sz="1400" b="1">
              <a:solidFill>
                <a:srgbClr val="00349E"/>
              </a:solidFill>
              <a:ea typeface="宋体" panose="02010600030101010101" pitchFamily="2" charset="-122"/>
            </a:endParaRPr>
          </a:p>
        </p:txBody>
      </p:sp>
      <p:sp>
        <p:nvSpPr>
          <p:cNvPr id="7" name="文本占位符 6"/>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344930"/>
            <a:ext cx="8703945" cy="5186045"/>
          </a:xfrm>
        </p:spPr>
        <p:txBody>
          <a:bodyPr/>
          <a:p>
            <a:pPr latinLnBrk="0">
              <a:lnSpc>
                <a:spcPts val="3700"/>
              </a:lnSpc>
              <a:spcBef>
                <a:spcPts val="0"/>
              </a:spcBef>
            </a:pPr>
            <a:r>
              <a:rPr lang="zh-CN" altLang="en-US" sz="2000"/>
              <a:t>1) 8251与CPU的接口信号</a:t>
            </a:r>
            <a:endParaRPr lang="zh-CN" altLang="en-US" sz="2000"/>
          </a:p>
          <a:p>
            <a:pPr latinLnBrk="0">
              <a:lnSpc>
                <a:spcPts val="3700"/>
              </a:lnSpc>
              <a:spcBef>
                <a:spcPts val="0"/>
              </a:spcBef>
            </a:pPr>
            <a:r>
              <a:rPr lang="zh-CN" altLang="en-US" sz="2000"/>
              <a:t>  (1) 数据线</a:t>
            </a:r>
            <a:r>
              <a:rPr lang="zh-CN" altLang="en-US" sz="2000">
                <a:solidFill>
                  <a:srgbClr val="131B0C"/>
                </a:solidFill>
              </a:rPr>
              <a:t>D</a:t>
            </a:r>
            <a:r>
              <a:rPr lang="zh-CN" altLang="en-US" sz="2000" baseline="-25000">
                <a:solidFill>
                  <a:srgbClr val="131B0C"/>
                </a:solidFill>
              </a:rPr>
              <a:t>7</a:t>
            </a:r>
            <a:r>
              <a:rPr lang="zh-CN" altLang="en-US" sz="2000">
                <a:solidFill>
                  <a:srgbClr val="131B0C"/>
                </a:solidFill>
              </a:rPr>
              <a:t>～D</a:t>
            </a:r>
            <a:r>
              <a:rPr lang="zh-CN" altLang="en-US" sz="2000" baseline="-25000">
                <a:solidFill>
                  <a:srgbClr val="131B0C"/>
                </a:solidFill>
              </a:rPr>
              <a:t>0</a:t>
            </a:r>
            <a:r>
              <a:rPr lang="zh-CN" altLang="en-US" sz="2000"/>
              <a:t>(</a:t>
            </a:r>
            <a:r>
              <a:rPr lang="zh-CN" altLang="en-US" sz="2000">
                <a:solidFill>
                  <a:srgbClr val="FF0000"/>
                </a:solidFill>
              </a:rPr>
              <a:t>输入/输出，三态</a:t>
            </a:r>
            <a:r>
              <a:rPr lang="zh-CN" altLang="en-US" sz="2000"/>
              <a:t>)：通过这8条线和CPU的数据总线相连接</a:t>
            </a:r>
            <a:endParaRPr lang="zh-CN" altLang="en-US" sz="2000"/>
          </a:p>
          <a:p>
            <a:pPr latinLnBrk="0">
              <a:lnSpc>
                <a:spcPts val="3700"/>
              </a:lnSpc>
              <a:spcBef>
                <a:spcPts val="0"/>
              </a:spcBef>
            </a:pPr>
            <a:r>
              <a:rPr lang="zh-CN" altLang="en-US" sz="2000"/>
              <a:t>  (2) 片选信号    </a:t>
            </a:r>
            <a:r>
              <a:rPr lang="en-US" altLang="zh-CN" sz="2000"/>
              <a:t>(</a:t>
            </a:r>
            <a:r>
              <a:rPr lang="zh-CN" altLang="en-US" sz="2000">
                <a:solidFill>
                  <a:srgbClr val="FF0000"/>
                </a:solidFill>
              </a:rPr>
              <a:t>输入</a:t>
            </a:r>
            <a:r>
              <a:rPr lang="en-US" altLang="zh-CN" sz="2000"/>
              <a:t>)</a:t>
            </a:r>
            <a:r>
              <a:rPr lang="zh-CN" altLang="en-US" sz="2000"/>
              <a:t>：低电平有效。</a:t>
            </a:r>
            <a:endParaRPr lang="zh-CN" altLang="en-US" sz="2000"/>
          </a:p>
          <a:p>
            <a:pPr latinLnBrk="0">
              <a:lnSpc>
                <a:spcPts val="3700"/>
              </a:lnSpc>
              <a:spcBef>
                <a:spcPts val="0"/>
              </a:spcBef>
            </a:pPr>
            <a:r>
              <a:rPr lang="zh-CN" altLang="en-US" sz="2000"/>
              <a:t>  (3) 读/写控制信号</a:t>
            </a:r>
            <a:endParaRPr lang="zh-CN" altLang="en-US" sz="2000"/>
          </a:p>
          <a:p>
            <a:pPr latinLnBrk="0">
              <a:lnSpc>
                <a:spcPts val="3700"/>
              </a:lnSpc>
              <a:spcBef>
                <a:spcPts val="0"/>
              </a:spcBef>
            </a:pPr>
            <a:r>
              <a:rPr lang="zh-CN" altLang="en-US" sz="2000"/>
              <a:t>              (</a:t>
            </a:r>
            <a:r>
              <a:rPr lang="zh-CN" altLang="en-US" sz="2000">
                <a:solidFill>
                  <a:srgbClr val="FF0000"/>
                </a:solidFill>
              </a:rPr>
              <a:t>输入</a:t>
            </a:r>
            <a:r>
              <a:rPr lang="zh-CN" altLang="en-US" sz="2000"/>
              <a:t>): 读信号，低电平有效。</a:t>
            </a:r>
            <a:endParaRPr lang="zh-CN" altLang="en-US" sz="2000"/>
          </a:p>
          <a:p>
            <a:pPr latinLnBrk="0">
              <a:lnSpc>
                <a:spcPts val="3700"/>
              </a:lnSpc>
              <a:spcBef>
                <a:spcPts val="0"/>
              </a:spcBef>
            </a:pPr>
            <a:r>
              <a:rPr lang="zh-CN" altLang="en-US" sz="2000"/>
              <a:t>              (</a:t>
            </a:r>
            <a:r>
              <a:rPr lang="zh-CN" altLang="en-US" sz="2000">
                <a:solidFill>
                  <a:srgbClr val="FF0000"/>
                </a:solidFill>
              </a:rPr>
              <a:t>输入</a:t>
            </a:r>
            <a:r>
              <a:rPr lang="zh-CN" altLang="en-US" sz="2000"/>
              <a:t>): 写信号，低电平有效。</a:t>
            </a:r>
            <a:endParaRPr lang="zh-CN" altLang="en-US" sz="2000"/>
          </a:p>
          <a:p>
            <a:pPr latinLnBrk="0">
              <a:lnSpc>
                <a:spcPts val="3700"/>
              </a:lnSpc>
              <a:spcBef>
                <a:spcPts val="0"/>
              </a:spcBef>
            </a:pPr>
            <a:r>
              <a:rPr lang="zh-CN" altLang="en-US" sz="2000"/>
              <a:t>              (</a:t>
            </a:r>
            <a:r>
              <a:rPr lang="zh-CN" altLang="en-US" sz="2000">
                <a:solidFill>
                  <a:srgbClr val="FF0000"/>
                </a:solidFill>
              </a:rPr>
              <a:t>输入</a:t>
            </a:r>
            <a:r>
              <a:rPr lang="zh-CN" altLang="en-US" sz="2000"/>
              <a:t>)： 控制/数据信号，分时复用。用来区分当前读/写的是数据还是控制信息或状态信息。</a:t>
            </a:r>
            <a:endParaRPr lang="zh-CN" altLang="en-US" sz="2000"/>
          </a:p>
          <a:p>
            <a:pPr latinLnBrk="0">
              <a:lnSpc>
                <a:spcPts val="3700"/>
              </a:lnSpc>
              <a:spcBef>
                <a:spcPts val="0"/>
              </a:spcBef>
            </a:pPr>
            <a:r>
              <a:rPr lang="zh-CN" altLang="en-US" sz="2000"/>
              <a:t>         </a:t>
            </a:r>
            <a:r>
              <a:rPr lang="en-US" altLang="zh-CN" sz="2000">
                <a:solidFill>
                  <a:srgbClr val="131B0C"/>
                </a:solidFill>
                <a:latin typeface="Times New Roman" panose="02020603050405020304" charset="0"/>
                <a:cs typeface="Times New Roman" panose="02020603050405020304" charset="0"/>
              </a:rPr>
              <a:t>RESET</a:t>
            </a:r>
            <a:r>
              <a:rPr lang="zh-CN" altLang="en-US" sz="2000"/>
              <a:t>(</a:t>
            </a:r>
            <a:r>
              <a:rPr lang="zh-CN" altLang="en-US" sz="2000">
                <a:solidFill>
                  <a:srgbClr val="FF0000"/>
                </a:solidFill>
              </a:rPr>
              <a:t>输入)</a:t>
            </a:r>
            <a:r>
              <a:rPr lang="zh-CN" altLang="en-US" sz="2000"/>
              <a:t>: 复位信号，高电平有效。</a:t>
            </a:r>
            <a:endParaRPr lang="zh-CN" altLang="en-US" sz="2000"/>
          </a:p>
          <a:p>
            <a:pPr latinLnBrk="0">
              <a:lnSpc>
                <a:spcPts val="3700"/>
              </a:lnSpc>
              <a:spcBef>
                <a:spcPts val="0"/>
              </a:spcBef>
            </a:pPr>
            <a:r>
              <a:rPr lang="zh-CN" altLang="en-US" sz="2000"/>
              <a:t>         </a:t>
            </a:r>
            <a:r>
              <a:rPr lang="zh-CN" altLang="en-US" sz="2000">
                <a:solidFill>
                  <a:srgbClr val="131B0C"/>
                </a:solidFill>
                <a:latin typeface="Times New Roman" panose="02020603050405020304" charset="0"/>
                <a:cs typeface="Times New Roman" panose="02020603050405020304" charset="0"/>
              </a:rPr>
              <a:t>CLK</a:t>
            </a:r>
            <a:r>
              <a:rPr lang="en-US" altLang="zh-CN" sz="2000">
                <a:solidFill>
                  <a:srgbClr val="00349E"/>
                </a:solidFill>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输入</a:t>
            </a:r>
            <a:r>
              <a:rPr lang="en-US" altLang="zh-CN" sz="2000">
                <a:solidFill>
                  <a:srgbClr val="00349E"/>
                </a:solidFill>
                <a:latin typeface="Times New Roman" panose="02020603050405020304" charset="0"/>
                <a:cs typeface="Times New Roman" panose="02020603050405020304" charset="0"/>
              </a:rPr>
              <a:t>):主时钟信号，用于芯片内部的定时。</a:t>
            </a:r>
            <a:endParaRPr lang="en-US" altLang="zh-CN" sz="2000">
              <a:solidFill>
                <a:srgbClr val="00349E"/>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graphicFrame>
        <p:nvGraphicFramePr>
          <p:cNvPr id="2" name="对象 172"/>
          <p:cNvGraphicFramePr>
            <a:graphicFrameLocks noChangeAspect="1"/>
          </p:cNvGraphicFramePr>
          <p:nvPr/>
        </p:nvGraphicFramePr>
        <p:xfrm>
          <a:off x="1838960" y="2907030"/>
          <a:ext cx="350520" cy="350520"/>
        </p:xfrm>
        <a:graphic>
          <a:graphicData uri="http://schemas.openxmlformats.org/presentationml/2006/ole">
            <mc:AlternateContent xmlns:mc="http://schemas.openxmlformats.org/markup-compatibility/2006">
              <mc:Choice xmlns:v="urn:schemas-microsoft-com:vml" Requires="v">
                <p:oleObj spid="_x0000_s3076" name="" r:id="rId1" imgW="203200" imgH="203200" progId="Equation.KSEE3">
                  <p:embed/>
                </p:oleObj>
              </mc:Choice>
              <mc:Fallback>
                <p:oleObj name="" r:id="rId1" imgW="203200" imgH="203200" progId="Equation.KSEE3">
                  <p:embed/>
                  <p:pic>
                    <p:nvPicPr>
                      <p:cNvPr id="0" name="图片 3075"/>
                      <p:cNvPicPr/>
                      <p:nvPr/>
                    </p:nvPicPr>
                    <p:blipFill>
                      <a:blip r:embed="rId2"/>
                      <a:stretch>
                        <a:fillRect/>
                      </a:stretch>
                    </p:blipFill>
                    <p:spPr>
                      <a:xfrm>
                        <a:off x="1838960" y="2907030"/>
                        <a:ext cx="350520" cy="350520"/>
                      </a:xfrm>
                      <a:prstGeom prst="rect">
                        <a:avLst/>
                      </a:prstGeom>
                      <a:noFill/>
                      <a:ln w="38100">
                        <a:noFill/>
                        <a:miter/>
                      </a:ln>
                    </p:spPr>
                  </p:pic>
                </p:oleObj>
              </mc:Fallback>
            </mc:AlternateContent>
          </a:graphicData>
        </a:graphic>
      </p:graphicFrame>
      <p:graphicFrame>
        <p:nvGraphicFramePr>
          <p:cNvPr id="4" name="对象 173"/>
          <p:cNvGraphicFramePr>
            <a:graphicFrameLocks noChangeAspect="1"/>
          </p:cNvGraphicFramePr>
          <p:nvPr/>
        </p:nvGraphicFramePr>
        <p:xfrm>
          <a:off x="964565" y="3842385"/>
          <a:ext cx="412750" cy="326390"/>
        </p:xfrm>
        <a:graphic>
          <a:graphicData uri="http://schemas.openxmlformats.org/presentationml/2006/ole">
            <mc:AlternateContent xmlns:mc="http://schemas.openxmlformats.org/markup-compatibility/2006">
              <mc:Choice xmlns:v="urn:schemas-microsoft-com:vml" Requires="v">
                <p:oleObj spid="_x0000_s6" name="" r:id="rId3" imgW="241300" imgH="190500" progId="Equation.KSEE3">
                  <p:embed/>
                </p:oleObj>
              </mc:Choice>
              <mc:Fallback>
                <p:oleObj name="" r:id="rId3" imgW="241300" imgH="190500" progId="Equation.KSEE3">
                  <p:embed/>
                  <p:pic>
                    <p:nvPicPr>
                      <p:cNvPr id="0" name="图片 3"/>
                      <p:cNvPicPr/>
                      <p:nvPr/>
                    </p:nvPicPr>
                    <p:blipFill>
                      <a:blip r:embed="rId4"/>
                      <a:stretch>
                        <a:fillRect/>
                      </a:stretch>
                    </p:blipFill>
                    <p:spPr>
                      <a:xfrm>
                        <a:off x="964565" y="3842385"/>
                        <a:ext cx="412750" cy="326390"/>
                      </a:xfrm>
                      <a:prstGeom prst="rect">
                        <a:avLst/>
                      </a:prstGeom>
                      <a:noFill/>
                      <a:ln w="38100">
                        <a:noFill/>
                        <a:miter/>
                      </a:ln>
                    </p:spPr>
                  </p:pic>
                </p:oleObj>
              </mc:Fallback>
            </mc:AlternateContent>
          </a:graphicData>
        </a:graphic>
      </p:graphicFrame>
      <p:graphicFrame>
        <p:nvGraphicFramePr>
          <p:cNvPr id="7" name="对象 175"/>
          <p:cNvGraphicFramePr>
            <a:graphicFrameLocks noChangeAspect="1"/>
          </p:cNvGraphicFramePr>
          <p:nvPr/>
        </p:nvGraphicFramePr>
        <p:xfrm>
          <a:off x="964565" y="4318635"/>
          <a:ext cx="466090" cy="354965"/>
        </p:xfrm>
        <a:graphic>
          <a:graphicData uri="http://schemas.openxmlformats.org/presentationml/2006/ole">
            <mc:AlternateContent xmlns:mc="http://schemas.openxmlformats.org/markup-compatibility/2006">
              <mc:Choice xmlns:v="urn:schemas-microsoft-com:vml" Requires="v">
                <p:oleObj spid="_x0000_s8" name="" r:id="rId5" imgW="266065" imgH="203200" progId="Equation.KSEE3">
                  <p:embed/>
                </p:oleObj>
              </mc:Choice>
              <mc:Fallback>
                <p:oleObj name="" r:id="rId5" imgW="266065" imgH="203200" progId="Equation.KSEE3">
                  <p:embed/>
                  <p:pic>
                    <p:nvPicPr>
                      <p:cNvPr id="0" name="图片 5"/>
                      <p:cNvPicPr/>
                      <p:nvPr/>
                    </p:nvPicPr>
                    <p:blipFill>
                      <a:blip r:embed="rId6"/>
                      <a:stretch>
                        <a:fillRect/>
                      </a:stretch>
                    </p:blipFill>
                    <p:spPr>
                      <a:xfrm>
                        <a:off x="964565" y="4318635"/>
                        <a:ext cx="466090" cy="354965"/>
                      </a:xfrm>
                      <a:prstGeom prst="rect">
                        <a:avLst/>
                      </a:prstGeom>
                      <a:noFill/>
                      <a:ln w="38100">
                        <a:noFill/>
                        <a:miter/>
                      </a:ln>
                    </p:spPr>
                  </p:pic>
                </p:oleObj>
              </mc:Fallback>
            </mc:AlternateContent>
          </a:graphicData>
        </a:graphic>
      </p:graphicFrame>
      <p:graphicFrame>
        <p:nvGraphicFramePr>
          <p:cNvPr id="9" name="对象 177"/>
          <p:cNvGraphicFramePr>
            <a:graphicFrameLocks noChangeAspect="1"/>
          </p:cNvGraphicFramePr>
          <p:nvPr/>
        </p:nvGraphicFramePr>
        <p:xfrm>
          <a:off x="910590" y="4781550"/>
          <a:ext cx="497840" cy="389890"/>
        </p:xfrm>
        <a:graphic>
          <a:graphicData uri="http://schemas.openxmlformats.org/presentationml/2006/ole">
            <mc:AlternateContent xmlns:mc="http://schemas.openxmlformats.org/markup-compatibility/2006">
              <mc:Choice xmlns:v="urn:schemas-microsoft-com:vml" Requires="v">
                <p:oleObj spid="_x0000_s10" name="" r:id="rId7" imgW="292100" imgH="228600" progId="Equation.KSEE3">
                  <p:embed/>
                </p:oleObj>
              </mc:Choice>
              <mc:Fallback>
                <p:oleObj name="" r:id="rId7" imgW="292100" imgH="228600" progId="Equation.KSEE3">
                  <p:embed/>
                  <p:pic>
                    <p:nvPicPr>
                      <p:cNvPr id="0" name="图片 6"/>
                      <p:cNvPicPr/>
                      <p:nvPr/>
                    </p:nvPicPr>
                    <p:blipFill>
                      <a:blip r:embed="rId8"/>
                      <a:stretch>
                        <a:fillRect/>
                      </a:stretch>
                    </p:blipFill>
                    <p:spPr>
                      <a:xfrm>
                        <a:off x="910590" y="4781550"/>
                        <a:ext cx="497840" cy="389890"/>
                      </a:xfrm>
                      <a:prstGeom prst="rect">
                        <a:avLst/>
                      </a:prstGeom>
                      <a:noFill/>
                      <a:ln w="38100">
                        <a:noFill/>
                        <a:miter/>
                      </a:ln>
                    </p:spPr>
                  </p:pic>
                </p:oleObj>
              </mc:Fallback>
            </mc:AlternateContent>
          </a:graphicData>
        </a:graphic>
      </p:graphicFrame>
      <p:sp>
        <p:nvSpPr>
          <p:cNvPr id="11" name="文本占位符 10"/>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560830"/>
            <a:ext cx="8703945" cy="4133850"/>
          </a:xfrm>
        </p:spPr>
        <p:txBody>
          <a:bodyPr/>
          <a:p>
            <a:pPr latinLnBrk="0">
              <a:lnSpc>
                <a:spcPts val="4100"/>
              </a:lnSpc>
              <a:spcBef>
                <a:spcPts val="0"/>
              </a:spcBef>
            </a:pPr>
            <a:r>
              <a:rPr lang="zh-CN" altLang="en-US" sz="2000">
                <a:latin typeface="Times New Roman" panose="02020603050405020304" charset="0"/>
                <a:cs typeface="Times New Roman" panose="02020603050405020304" charset="0"/>
              </a:rPr>
              <a:t>(4) 与发送有关的联络信号</a:t>
            </a:r>
            <a:endParaRPr lang="zh-CN" altLang="en-US" sz="2000">
              <a:latin typeface="Times New Roman" panose="02020603050405020304" charset="0"/>
              <a:cs typeface="Times New Roman" panose="02020603050405020304" charset="0"/>
            </a:endParaRPr>
          </a:p>
          <a:p>
            <a:pPr latinLnBrk="0">
              <a:lnSpc>
                <a:spcPts val="4100"/>
              </a:lnSpc>
              <a:spcBef>
                <a:spcPts val="0"/>
              </a:spcBef>
            </a:pPr>
            <a:r>
              <a:rPr lang="en-US" altLang="zh-CN" sz="2000">
                <a:solidFill>
                  <a:srgbClr val="131B0C"/>
                </a:solidFill>
                <a:latin typeface="Times New Roman" panose="02020603050405020304" charset="0"/>
                <a:cs typeface="Times New Roman" panose="02020603050405020304" charset="0"/>
              </a:rPr>
              <a:t>     T</a:t>
            </a:r>
            <a:r>
              <a:rPr lang="en-US" altLang="zh-CN" sz="2000" baseline="-25000">
                <a:solidFill>
                  <a:srgbClr val="131B0C"/>
                </a:solidFill>
                <a:latin typeface="Times New Roman" panose="02020603050405020304" charset="0"/>
                <a:cs typeface="Times New Roman" panose="02020603050405020304" charset="0"/>
              </a:rPr>
              <a:t>X</a:t>
            </a:r>
            <a:r>
              <a:rPr lang="en-US" altLang="zh-CN" sz="2000">
                <a:solidFill>
                  <a:srgbClr val="131B0C"/>
                </a:solidFill>
                <a:latin typeface="Times New Roman" panose="02020603050405020304" charset="0"/>
                <a:cs typeface="Times New Roman" panose="02020603050405020304" charset="0"/>
              </a:rPr>
              <a:t>RDY</a:t>
            </a: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输出</a:t>
            </a:r>
            <a:r>
              <a:rPr lang="zh-CN" altLang="en-US" sz="2000">
                <a:latin typeface="Times New Roman" panose="02020603050405020304" charset="0"/>
                <a:cs typeface="Times New Roman" panose="02020603050405020304" charset="0"/>
              </a:rPr>
              <a:t>): 发送器准备好信号，高电平有效。</a:t>
            </a:r>
            <a:endParaRPr lang="zh-CN" altLang="en-US" sz="2000">
              <a:latin typeface="Times New Roman" panose="02020603050405020304" charset="0"/>
              <a:cs typeface="Times New Roman" panose="02020603050405020304" charset="0"/>
            </a:endParaRPr>
          </a:p>
          <a:p>
            <a:pPr latinLnBrk="0">
              <a:lnSpc>
                <a:spcPts val="4100"/>
              </a:lnSpc>
              <a:spcBef>
                <a:spcPts val="0"/>
              </a:spcBef>
            </a:pPr>
            <a:r>
              <a:rPr lang="zh-CN" altLang="en-US" sz="1800">
                <a:latin typeface="Times New Roman" panose="02020603050405020304" charset="0"/>
                <a:cs typeface="Times New Roman" panose="02020603050405020304" charset="0"/>
              </a:rPr>
              <a:t>                  所谓发送器准备好，就是控制字的第0位</a:t>
            </a:r>
            <a:r>
              <a:rPr lang="en-US" altLang="zh-CN" sz="1800">
                <a:latin typeface="Times New Roman" panose="02020603050405020304" charset="0"/>
                <a:cs typeface="Times New Roman" panose="02020603050405020304" charset="0"/>
              </a:rPr>
              <a:t>T</a:t>
            </a:r>
            <a:r>
              <a:rPr lang="en-US" altLang="zh-CN" sz="1800" baseline="-25000">
                <a:latin typeface="Times New Roman" panose="02020603050405020304" charset="0"/>
                <a:cs typeface="Times New Roman" panose="02020603050405020304" charset="0"/>
              </a:rPr>
              <a:t>X</a:t>
            </a:r>
            <a:r>
              <a:rPr lang="en-US" altLang="zh-CN" sz="1800">
                <a:latin typeface="Times New Roman" panose="02020603050405020304" charset="0"/>
                <a:cs typeface="Times New Roman" panose="02020603050405020304" charset="0"/>
              </a:rPr>
              <a:t>EN</a:t>
            </a:r>
            <a:r>
              <a:rPr lang="zh-CN" altLang="en-US" sz="1800">
                <a:latin typeface="Times New Roman" panose="02020603050405020304" charset="0"/>
                <a:cs typeface="Times New Roman" panose="02020603050405020304" charset="0"/>
              </a:rPr>
              <a:t>为</a:t>
            </a:r>
            <a:r>
              <a:rPr lang="en-US" altLang="zh-CN" sz="1800">
                <a:latin typeface="Times New Roman" panose="02020603050405020304" charset="0"/>
                <a:cs typeface="Times New Roman" panose="02020603050405020304" charset="0"/>
              </a:rPr>
              <a:t>“</a:t>
            </a:r>
            <a:r>
              <a:rPr lang="zh-CN" altLang="en-US" sz="1800">
                <a:latin typeface="Times New Roman" panose="02020603050405020304" charset="0"/>
                <a:cs typeface="Times New Roman" panose="02020603050405020304" charset="0"/>
                <a:sym typeface="+mn-ea"/>
              </a:rPr>
              <a:t>1</a:t>
            </a:r>
            <a:r>
              <a:rPr lang="en-US" altLang="zh-CN" sz="1800">
                <a:latin typeface="Times New Roman" panose="02020603050405020304" charset="0"/>
                <a:cs typeface="Times New Roman" panose="02020603050405020304" charset="0"/>
              </a:rPr>
              <a:t>”</a:t>
            </a:r>
            <a:r>
              <a:rPr lang="zh-CN" altLang="en-US" sz="1800">
                <a:latin typeface="Times New Roman" panose="02020603050405020304" charset="0"/>
                <a:cs typeface="Times New Roman" panose="02020603050405020304" charset="0"/>
              </a:rPr>
              <a:t>时，使8251允许发送，并且调制解调器已做好接收准备，发出信号使8251的CTS信号变低为有效。</a:t>
            </a:r>
            <a:endParaRPr lang="zh-CN" altLang="en-US" sz="2000">
              <a:latin typeface="Times New Roman" panose="02020603050405020304" charset="0"/>
              <a:cs typeface="Times New Roman" panose="02020603050405020304" charset="0"/>
            </a:endParaRPr>
          </a:p>
          <a:p>
            <a:pPr latinLnBrk="0">
              <a:lnSpc>
                <a:spcPts val="4100"/>
              </a:lnSpc>
              <a:spcBef>
                <a:spcPts val="0"/>
              </a:spcBef>
            </a:pPr>
            <a:r>
              <a:rPr lang="en-US" altLang="zh-CN" sz="2000">
                <a:solidFill>
                  <a:srgbClr val="131B0C"/>
                </a:solidFill>
                <a:latin typeface="Times New Roman" panose="02020603050405020304" charset="0"/>
                <a:cs typeface="Times New Roman" panose="02020603050405020304" charset="0"/>
              </a:rPr>
              <a:t>     T</a:t>
            </a:r>
            <a:r>
              <a:rPr lang="en-US" altLang="zh-CN" sz="2000" baseline="-25000">
                <a:solidFill>
                  <a:srgbClr val="131B0C"/>
                </a:solidFill>
                <a:latin typeface="Times New Roman" panose="02020603050405020304" charset="0"/>
                <a:cs typeface="Times New Roman" panose="02020603050405020304" charset="0"/>
              </a:rPr>
              <a:t>X</a:t>
            </a:r>
            <a:r>
              <a:rPr lang="en-US" altLang="zh-CN" sz="2000">
                <a:solidFill>
                  <a:srgbClr val="131B0C"/>
                </a:solidFill>
                <a:latin typeface="Times New Roman" panose="02020603050405020304" charset="0"/>
                <a:cs typeface="Times New Roman" panose="02020603050405020304" charset="0"/>
              </a:rPr>
              <a:t>EMPTY</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输入</a:t>
            </a:r>
            <a:r>
              <a:rPr lang="zh-CN" altLang="en-US" sz="2000">
                <a:latin typeface="Times New Roman" panose="02020603050405020304" charset="0"/>
                <a:cs typeface="Times New Roman" panose="02020603050405020304" charset="0"/>
              </a:rPr>
              <a:t>): 发送器空信号。控制8251发送器发送字符的速度。</a:t>
            </a:r>
            <a:endParaRPr lang="zh-CN" altLang="en-US" sz="2000">
              <a:latin typeface="Times New Roman" panose="02020603050405020304" charset="0"/>
              <a:cs typeface="Times New Roman" panose="02020603050405020304" charset="0"/>
            </a:endParaRPr>
          </a:p>
          <a:p>
            <a:pPr latinLnBrk="0">
              <a:lnSpc>
                <a:spcPts val="4100"/>
              </a:lnSpc>
              <a:spcBef>
                <a:spcPts val="0"/>
              </a:spcBef>
            </a:pPr>
            <a:r>
              <a:rPr lang="zh-CN" altLang="en-US" sz="2000">
                <a:latin typeface="Times New Roman" panose="02020603050405020304" charset="0"/>
                <a:cs typeface="Times New Roman" panose="02020603050405020304" charset="0"/>
              </a:rPr>
              <a:t>                         对于同步方式，它的输入时钟频率应等于发送数据的波特率; </a:t>
            </a:r>
            <a:endParaRPr lang="zh-CN" altLang="en-US" sz="2000">
              <a:latin typeface="Times New Roman" panose="02020603050405020304" charset="0"/>
              <a:cs typeface="Times New Roman" panose="02020603050405020304" charset="0"/>
            </a:endParaRPr>
          </a:p>
          <a:p>
            <a:pPr latinLnBrk="0">
              <a:lnSpc>
                <a:spcPts val="4100"/>
              </a:lnSpc>
              <a:spcBef>
                <a:spcPts val="0"/>
              </a:spcBef>
            </a:pPr>
            <a:r>
              <a:rPr lang="zh-CN" altLang="en-US" sz="2000">
                <a:latin typeface="Times New Roman" panose="02020603050405020304" charset="0"/>
                <a:cs typeface="Times New Roman" panose="02020603050405020304" charset="0"/>
              </a:rPr>
              <a:t>                        对于异步方式，它的频率等于发送波特率和波特率因子的乘积。</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478853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(5) 与接收有关的联络信号。</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en-US" altLang="zh-CN" sz="2000">
                <a:solidFill>
                  <a:srgbClr val="131B0C"/>
                </a:solidFill>
                <a:latin typeface="Times New Roman" panose="02020603050405020304" charset="0"/>
                <a:cs typeface="Times New Roman" panose="02020603050405020304" charset="0"/>
              </a:rPr>
              <a:t>R</a:t>
            </a:r>
            <a:r>
              <a:rPr lang="en-US" altLang="zh-CN" sz="2000" baseline="-25000">
                <a:solidFill>
                  <a:srgbClr val="131B0C"/>
                </a:solidFill>
                <a:latin typeface="Times New Roman" panose="02020603050405020304" charset="0"/>
                <a:cs typeface="Times New Roman" panose="02020603050405020304" charset="0"/>
              </a:rPr>
              <a:t>X</a:t>
            </a:r>
            <a:r>
              <a:rPr lang="en-US" altLang="zh-CN" sz="2000">
                <a:solidFill>
                  <a:srgbClr val="131B0C"/>
                </a:solidFill>
                <a:latin typeface="Times New Roman" panose="02020603050405020304" charset="0"/>
                <a:cs typeface="Times New Roman" panose="02020603050405020304" charset="0"/>
              </a:rPr>
              <a:t>RDY</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输出</a:t>
            </a:r>
            <a:r>
              <a:rPr lang="zh-CN" altLang="en-US" sz="2000">
                <a:latin typeface="Times New Roman" panose="02020603050405020304" charset="0"/>
                <a:cs typeface="Times New Roman" panose="02020603050405020304" charset="0"/>
              </a:rPr>
              <a:t>): 接收器准备好信号，高电平有效。它可以作为中断请求信</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号或查询联络信号与CPU联系。</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en-US" altLang="zh-CN" sz="2000">
                <a:solidFill>
                  <a:srgbClr val="131B0C"/>
                </a:solidFill>
                <a:latin typeface="Times New Roman" panose="02020603050405020304" charset="0"/>
                <a:cs typeface="Times New Roman" panose="02020603050405020304" charset="0"/>
              </a:rPr>
              <a:t>T</a:t>
            </a:r>
            <a:r>
              <a:rPr lang="en-US" altLang="zh-CN" sz="2000" baseline="-25000">
                <a:solidFill>
                  <a:srgbClr val="131B0C"/>
                </a:solidFill>
                <a:latin typeface="Times New Roman" panose="02020603050405020304" charset="0"/>
                <a:cs typeface="Times New Roman" panose="02020603050405020304" charset="0"/>
              </a:rPr>
              <a:t>X</a:t>
            </a:r>
            <a:r>
              <a:rPr lang="en-US" altLang="zh-CN" sz="2000">
                <a:solidFill>
                  <a:srgbClr val="131B0C"/>
                </a:solidFill>
                <a:latin typeface="Times New Roman" panose="02020603050405020304" charset="0"/>
                <a:cs typeface="Times New Roman" panose="02020603050405020304" charset="0"/>
              </a:rPr>
              <a:t>E</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输入</a:t>
            </a:r>
            <a:r>
              <a:rPr lang="zh-CN" altLang="en-US" sz="2000">
                <a:latin typeface="Times New Roman" panose="02020603050405020304" charset="0"/>
                <a:cs typeface="Times New Roman" panose="02020603050405020304" charset="0"/>
              </a:rPr>
              <a:t>): 接收器时钟信号，控制8251接收字符的速度。</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在同步方式下，它的频率等于接收数据的波特率；</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在异步方式下，时钟频率等于波特率和波特率因子的乘积。</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131B0C"/>
                </a:solidFill>
                <a:latin typeface="Times New Roman" panose="02020603050405020304" charset="0"/>
                <a:cs typeface="Times New Roman" panose="02020603050405020304" charset="0"/>
              </a:rPr>
              <a:t>SYNDET/BRKDET</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输入/输出</a:t>
            </a:r>
            <a:r>
              <a:rPr lang="zh-CN" altLang="en-US" sz="2000">
                <a:latin typeface="Times New Roman" panose="02020603050405020304" charset="0"/>
                <a:cs typeface="Times New Roman" panose="02020603050405020304" charset="0"/>
              </a:rPr>
              <a:t>): 同步检测/断缺检测信号，高电平有效。</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在同步方式下，SYNDET执行同步检测功能，可以工作在输入状态，也可以工作在输出状态。同步检测分为内同步和外同步两种方式。</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628140"/>
            <a:ext cx="8703945" cy="4959350"/>
          </a:xfrm>
        </p:spPr>
        <p:txBody>
          <a:bodyPr/>
          <a:p>
            <a:pPr latinLnBrk="0">
              <a:lnSpc>
                <a:spcPts val="3800"/>
              </a:lnSpc>
              <a:spcBef>
                <a:spcPts val="0"/>
              </a:spcBef>
            </a:pPr>
            <a:r>
              <a:rPr lang="en-US" altLang="zh-CN"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内同步</a:t>
            </a:r>
            <a:r>
              <a:rPr lang="zh-CN" altLang="en-US" sz="2000">
                <a:latin typeface="Times New Roman" panose="02020603050405020304" charset="0"/>
                <a:cs typeface="Times New Roman" panose="02020603050405020304" charset="0"/>
              </a:rPr>
              <a:t>方式时，</a:t>
            </a:r>
            <a:r>
              <a:rPr lang="zh-CN" altLang="en-US" sz="2000">
                <a:solidFill>
                  <a:srgbClr val="131B0C"/>
                </a:solidFill>
                <a:latin typeface="Times New Roman" panose="02020603050405020304" charset="0"/>
                <a:cs typeface="Times New Roman" panose="02020603050405020304" charset="0"/>
              </a:rPr>
              <a:t>SYNDET</a:t>
            </a:r>
            <a:r>
              <a:rPr lang="zh-CN" altLang="en-US" sz="2000">
                <a:latin typeface="Times New Roman" panose="02020603050405020304" charset="0"/>
                <a:cs typeface="Times New Roman" panose="02020603050405020304" charset="0"/>
              </a:rPr>
              <a:t>作为输出端，是在8251</a:t>
            </a:r>
            <a:r>
              <a:rPr lang="zh-CN" altLang="en-US" sz="2000">
                <a:solidFill>
                  <a:srgbClr val="FF0000"/>
                </a:solidFill>
                <a:latin typeface="Times New Roman" panose="02020603050405020304" charset="0"/>
                <a:cs typeface="Times New Roman" panose="02020603050405020304" charset="0"/>
              </a:rPr>
              <a:t>内部检测</a:t>
            </a:r>
            <a:r>
              <a:rPr lang="zh-CN" altLang="en-US" sz="2000">
                <a:latin typeface="Times New Roman" panose="02020603050405020304" charset="0"/>
                <a:cs typeface="Times New Roman" panose="02020603050405020304" charset="0"/>
              </a:rPr>
              <a:t>同步字符。如果8251检测到了所要求的一个或两个同步字符，则SYNDET输出高电平，表示已达到同步，后续收到的是有效数据。</a:t>
            </a:r>
            <a:endParaRPr lang="zh-CN" altLang="en-US" sz="2000">
              <a:latin typeface="Times New Roman" panose="02020603050405020304" charset="0"/>
              <a:cs typeface="Times New Roman" panose="02020603050405020304" charset="0"/>
            </a:endParaRPr>
          </a:p>
          <a:p>
            <a:pPr latinLnBrk="0">
              <a:lnSpc>
                <a:spcPts val="38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外同步</a:t>
            </a:r>
            <a:r>
              <a:rPr lang="zh-CN" altLang="en-US" sz="2000">
                <a:latin typeface="Times New Roman" panose="02020603050405020304" charset="0"/>
                <a:cs typeface="Times New Roman" panose="02020603050405020304" charset="0"/>
              </a:rPr>
              <a:t>方式时，</a:t>
            </a:r>
            <a:r>
              <a:rPr lang="zh-CN" altLang="en-US" sz="2000">
                <a:solidFill>
                  <a:srgbClr val="131B0C"/>
                </a:solidFill>
                <a:latin typeface="Times New Roman" panose="02020603050405020304" charset="0"/>
                <a:cs typeface="Times New Roman" panose="02020603050405020304" charset="0"/>
              </a:rPr>
              <a:t>SYNDET</a:t>
            </a:r>
            <a:r>
              <a:rPr lang="zh-CN" altLang="en-US" sz="2000">
                <a:latin typeface="Times New Roman" panose="02020603050405020304" charset="0"/>
                <a:cs typeface="Times New Roman" panose="02020603050405020304" charset="0"/>
              </a:rPr>
              <a:t>作为输入端。外同步是由外部其他机构来检测同步字符的，当外部检测到同步字符以后，从SYNDET端向8251输入一个高电平信号，表示已达到同步，接收器可以串行接收数据。</a:t>
            </a:r>
            <a:endParaRPr lang="zh-CN" altLang="en-US" sz="2000">
              <a:latin typeface="Times New Roman" panose="02020603050405020304" charset="0"/>
              <a:cs typeface="Times New Roman" panose="02020603050405020304" charset="0"/>
            </a:endParaRPr>
          </a:p>
          <a:p>
            <a:pPr latinLnBrk="0">
              <a:lnSpc>
                <a:spcPts val="3800"/>
              </a:lnSpc>
              <a:spcBef>
                <a:spcPts val="0"/>
              </a:spcBef>
            </a:pPr>
            <a:r>
              <a:rPr lang="zh-CN" altLang="en-US" sz="2000">
                <a:latin typeface="Times New Roman" panose="02020603050405020304" charset="0"/>
                <a:cs typeface="Times New Roman" panose="02020603050405020304" charset="0"/>
              </a:rPr>
              <a:t>         芯片</a:t>
            </a:r>
            <a:r>
              <a:rPr lang="zh-CN" altLang="en-US" sz="2000">
                <a:solidFill>
                  <a:srgbClr val="FF0000"/>
                </a:solidFill>
                <a:latin typeface="Times New Roman" panose="02020603050405020304" charset="0"/>
                <a:cs typeface="Times New Roman" panose="02020603050405020304" charset="0"/>
              </a:rPr>
              <a:t>复位</a:t>
            </a:r>
            <a:r>
              <a:rPr lang="zh-CN" altLang="en-US" sz="2000">
                <a:latin typeface="Times New Roman" panose="02020603050405020304" charset="0"/>
                <a:cs typeface="Times New Roman" panose="02020603050405020304" charset="0"/>
              </a:rPr>
              <a:t>时，</a:t>
            </a:r>
            <a:r>
              <a:rPr lang="zh-CN" altLang="en-US" sz="2000">
                <a:solidFill>
                  <a:srgbClr val="131B0C"/>
                </a:solidFill>
                <a:latin typeface="Times New Roman" panose="02020603050405020304" charset="0"/>
                <a:cs typeface="Times New Roman" panose="02020603050405020304" charset="0"/>
              </a:rPr>
              <a:t>SYNDET</a:t>
            </a:r>
            <a:r>
              <a:rPr lang="zh-CN" altLang="en-US" sz="2000">
                <a:latin typeface="Times New Roman" panose="02020603050405020304" charset="0"/>
                <a:cs typeface="Times New Roman" panose="02020603050405020304" charset="0"/>
              </a:rPr>
              <a:t>为低电平。</a:t>
            </a:r>
            <a:endParaRPr lang="zh-CN" altLang="en-US" sz="2000">
              <a:latin typeface="Times New Roman" panose="02020603050405020304" charset="0"/>
              <a:cs typeface="Times New Roman" panose="02020603050405020304" charset="0"/>
            </a:endParaRPr>
          </a:p>
          <a:p>
            <a:pPr latinLnBrk="0">
              <a:lnSpc>
                <a:spcPts val="3800"/>
              </a:lnSpc>
              <a:spcBef>
                <a:spcPts val="0"/>
              </a:spcBef>
            </a:pPr>
            <a:r>
              <a:rPr lang="zh-CN" altLang="en-US" sz="2000">
                <a:latin typeface="Times New Roman" panose="02020603050405020304" charset="0"/>
                <a:cs typeface="Times New Roman" panose="02020603050405020304" charset="0"/>
              </a:rPr>
              <a:t>         在</a:t>
            </a:r>
            <a:r>
              <a:rPr lang="zh-CN" altLang="en-US" sz="2000">
                <a:solidFill>
                  <a:srgbClr val="FF0000"/>
                </a:solidFill>
                <a:latin typeface="Times New Roman" panose="02020603050405020304" charset="0"/>
                <a:cs typeface="Times New Roman" panose="02020603050405020304" charset="0"/>
              </a:rPr>
              <a:t>异步</a:t>
            </a:r>
            <a:r>
              <a:rPr lang="zh-CN" altLang="en-US" sz="2000">
                <a:latin typeface="Times New Roman" panose="02020603050405020304" charset="0"/>
                <a:cs typeface="Times New Roman" panose="02020603050405020304" charset="0"/>
              </a:rPr>
              <a:t>方式下</a:t>
            </a:r>
            <a:r>
              <a:rPr lang="zh-CN" altLang="en-US" sz="2000">
                <a:solidFill>
                  <a:srgbClr val="131B0C"/>
                </a:solidFill>
                <a:latin typeface="Times New Roman" panose="02020603050405020304" charset="0"/>
                <a:cs typeface="Times New Roman" panose="02020603050405020304" charset="0"/>
              </a:rPr>
              <a:t>BRKDET</a:t>
            </a:r>
            <a:r>
              <a:rPr lang="zh-CN" altLang="en-US" sz="2000">
                <a:latin typeface="Times New Roman" panose="02020603050405020304" charset="0"/>
                <a:cs typeface="Times New Roman" panose="02020603050405020304" charset="0"/>
              </a:rPr>
              <a:t>实现断缺检测功能，当端连续收到8个0信号时，BRKDET端呈高电平，表示当前处于数据断缺状态，端没有收到数据; 当端收到1信号时，BRKDET端变为低电平。</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21995" y="1356360"/>
            <a:ext cx="7988935" cy="5207000"/>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2) 8251与外部装置之间的接口信号</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(1) 数据信号。</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131B0C"/>
                </a:solidFill>
                <a:latin typeface="Times New Roman" panose="02020603050405020304" charset="0"/>
                <a:cs typeface="Times New Roman" panose="02020603050405020304" charset="0"/>
              </a:rPr>
              <a:t> </a:t>
            </a:r>
            <a:r>
              <a:rPr lang="en-US" altLang="zh-CN" sz="2000">
                <a:solidFill>
                  <a:srgbClr val="131B0C"/>
                </a:solidFill>
                <a:latin typeface="Times New Roman" panose="02020603050405020304" charset="0"/>
                <a:cs typeface="Times New Roman" panose="02020603050405020304" charset="0"/>
              </a:rPr>
              <a:t>T</a:t>
            </a:r>
            <a:r>
              <a:rPr lang="en-US" altLang="zh-CN" sz="2000" baseline="-25000">
                <a:solidFill>
                  <a:srgbClr val="131B0C"/>
                </a:solidFill>
                <a:latin typeface="Times New Roman" panose="02020603050405020304" charset="0"/>
                <a:cs typeface="Times New Roman" panose="02020603050405020304" charset="0"/>
              </a:rPr>
              <a:t>X</a:t>
            </a:r>
            <a:r>
              <a:rPr lang="en-US" altLang="zh-CN" sz="2000">
                <a:solidFill>
                  <a:srgbClr val="131B0C"/>
                </a:solidFill>
                <a:latin typeface="Times New Roman" panose="02020603050405020304" charset="0"/>
                <a:cs typeface="Times New Roman" panose="02020603050405020304" charset="0"/>
              </a:rPr>
              <a:t>D</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输出</a:t>
            </a:r>
            <a:r>
              <a:rPr lang="zh-CN" altLang="en-US" sz="2000">
                <a:latin typeface="Times New Roman" panose="02020603050405020304" charset="0"/>
                <a:cs typeface="Times New Roman" panose="02020603050405020304" charset="0"/>
              </a:rPr>
              <a:t>): 发送数据信号端。</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en-US" altLang="zh-CN" sz="2000">
                <a:latin typeface="Times New Roman" panose="02020603050405020304" charset="0"/>
                <a:cs typeface="Times New Roman" panose="02020603050405020304" charset="0"/>
              </a:rPr>
              <a:t>     </a:t>
            </a:r>
            <a:r>
              <a:rPr lang="en-US" altLang="zh-CN" sz="2000">
                <a:solidFill>
                  <a:srgbClr val="131B0C"/>
                </a:solidFill>
                <a:latin typeface="Times New Roman" panose="02020603050405020304" charset="0"/>
                <a:cs typeface="Times New Roman" panose="02020603050405020304" charset="0"/>
              </a:rPr>
              <a:t>R</a:t>
            </a:r>
            <a:r>
              <a:rPr lang="en-US" altLang="zh-CN" sz="2000" baseline="-25000">
                <a:solidFill>
                  <a:srgbClr val="131B0C"/>
                </a:solidFill>
                <a:latin typeface="Times New Roman" panose="02020603050405020304" charset="0"/>
                <a:cs typeface="Times New Roman" panose="02020603050405020304" charset="0"/>
              </a:rPr>
              <a:t>X</a:t>
            </a:r>
            <a:r>
              <a:rPr lang="en-US" altLang="zh-CN" sz="2000">
                <a:solidFill>
                  <a:srgbClr val="131B0C"/>
                </a:solidFill>
                <a:latin typeface="Times New Roman" panose="02020603050405020304" charset="0"/>
                <a:cs typeface="Times New Roman" panose="02020603050405020304" charset="0"/>
              </a:rPr>
              <a:t>D</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输入</a:t>
            </a:r>
            <a:r>
              <a:rPr lang="zh-CN" altLang="en-US" sz="2000">
                <a:latin typeface="Times New Roman" panose="02020603050405020304" charset="0"/>
                <a:cs typeface="Times New Roman" panose="02020603050405020304" charset="0"/>
              </a:rPr>
              <a:t>): 接收数据信号端。</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(2) 发送数据时的联络信号。</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输出</a:t>
            </a:r>
            <a:r>
              <a:rPr lang="zh-CN" altLang="en-US" sz="2000">
                <a:latin typeface="Times New Roman" panose="02020603050405020304" charset="0"/>
                <a:cs typeface="Times New Roman" panose="02020603050405020304" charset="0"/>
              </a:rPr>
              <a:t>): 请求发送信号，低电平有效。</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输入</a:t>
            </a:r>
            <a:r>
              <a:rPr lang="zh-CN" altLang="en-US" sz="2000">
                <a:latin typeface="Times New Roman" panose="02020603050405020304" charset="0"/>
                <a:cs typeface="Times New Roman" panose="02020603050405020304" charset="0"/>
              </a:rPr>
              <a:t>): 发送允许信号，低电平有效。</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(3) 接收数据时的联络信号。</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输出</a:t>
            </a:r>
            <a:r>
              <a:rPr lang="zh-CN" altLang="en-US" sz="2000">
                <a:latin typeface="Times New Roman" panose="02020603050405020304" charset="0"/>
                <a:cs typeface="Times New Roman" panose="02020603050405020304" charset="0"/>
              </a:rPr>
              <a:t>): 数据终端准备好信号，低电平有效。</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a:t>
            </a:r>
            <a:r>
              <a:rPr lang="zh-CN" altLang="en-US" sz="2000">
                <a:solidFill>
                  <a:srgbClr val="FF0000"/>
                </a:solidFill>
                <a:latin typeface="Times New Roman" panose="02020603050405020304" charset="0"/>
                <a:cs typeface="Times New Roman" panose="02020603050405020304" charset="0"/>
              </a:rPr>
              <a:t>输入</a:t>
            </a:r>
            <a:r>
              <a:rPr lang="zh-CN" altLang="en-US" sz="2000">
                <a:latin typeface="Times New Roman" panose="02020603050405020304" charset="0"/>
                <a:cs typeface="Times New Roman" panose="02020603050405020304" charset="0"/>
              </a:rPr>
              <a:t>): 数据装置准备好信号，低电平有效。</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grpSp>
        <p:nvGrpSpPr>
          <p:cNvPr id="9" name="组合 8"/>
          <p:cNvGrpSpPr/>
          <p:nvPr/>
        </p:nvGrpSpPr>
        <p:grpSpPr>
          <a:xfrm>
            <a:off x="1183640" y="4090035"/>
            <a:ext cx="571500" cy="2379345"/>
            <a:chOff x="1073" y="6441"/>
            <a:chExt cx="900" cy="3747"/>
          </a:xfrm>
        </p:grpSpPr>
        <p:graphicFrame>
          <p:nvGraphicFramePr>
            <p:cNvPr id="2" name="对象 -2147482206"/>
            <p:cNvGraphicFramePr>
              <a:graphicFrameLocks noChangeAspect="1"/>
            </p:cNvGraphicFramePr>
            <p:nvPr/>
          </p:nvGraphicFramePr>
          <p:xfrm>
            <a:off x="1073" y="6441"/>
            <a:ext cx="790" cy="550"/>
          </p:xfrm>
          <a:graphic>
            <a:graphicData uri="http://schemas.openxmlformats.org/presentationml/2006/ole">
              <mc:AlternateContent xmlns:mc="http://schemas.openxmlformats.org/markup-compatibility/2006">
                <mc:Choice xmlns:v="urn:schemas-microsoft-com:vml" Requires="v">
                  <p:oleObj spid="_x0000_s3076" name="" r:id="rId1" imgW="292100" imgH="203200" progId="Equation.KSEE3">
                    <p:embed/>
                  </p:oleObj>
                </mc:Choice>
                <mc:Fallback>
                  <p:oleObj name="" r:id="rId1" imgW="292100" imgH="203200" progId="Equation.KSEE3">
                    <p:embed/>
                    <p:pic>
                      <p:nvPicPr>
                        <p:cNvPr id="0" name="图片 3075"/>
                        <p:cNvPicPr/>
                        <p:nvPr/>
                      </p:nvPicPr>
                      <p:blipFill>
                        <a:blip r:embed="rId2"/>
                        <a:stretch>
                          <a:fillRect/>
                        </a:stretch>
                      </p:blipFill>
                      <p:spPr>
                        <a:xfrm>
                          <a:off x="1073" y="6441"/>
                          <a:ext cx="790" cy="550"/>
                        </a:xfrm>
                        <a:prstGeom prst="rect">
                          <a:avLst/>
                        </a:prstGeom>
                        <a:noFill/>
                        <a:ln w="38100">
                          <a:noFill/>
                          <a:miter/>
                        </a:ln>
                      </p:spPr>
                    </p:pic>
                  </p:oleObj>
                </mc:Fallback>
              </mc:AlternateContent>
            </a:graphicData>
          </a:graphic>
        </p:graphicFrame>
        <p:graphicFrame>
          <p:nvGraphicFramePr>
            <p:cNvPr id="4" name="对象 208"/>
            <p:cNvGraphicFramePr>
              <a:graphicFrameLocks noChangeAspect="1"/>
            </p:cNvGraphicFramePr>
            <p:nvPr/>
          </p:nvGraphicFramePr>
          <p:xfrm>
            <a:off x="1128" y="7300"/>
            <a:ext cx="738" cy="514"/>
          </p:xfrm>
          <a:graphic>
            <a:graphicData uri="http://schemas.openxmlformats.org/presentationml/2006/ole">
              <mc:AlternateContent xmlns:mc="http://schemas.openxmlformats.org/markup-compatibility/2006">
                <mc:Choice xmlns:v="urn:schemas-microsoft-com:vml" Requires="v">
                  <p:oleObj spid="_x0000_s6" name="" r:id="rId3" imgW="292100" imgH="203200" progId="Equation.KSEE3">
                    <p:embed/>
                  </p:oleObj>
                </mc:Choice>
                <mc:Fallback>
                  <p:oleObj name="" r:id="rId3" imgW="292100" imgH="203200" progId="Equation.KSEE3">
                    <p:embed/>
                    <p:pic>
                      <p:nvPicPr>
                        <p:cNvPr id="0" name="图片 5"/>
                        <p:cNvPicPr/>
                        <p:nvPr/>
                      </p:nvPicPr>
                      <p:blipFill>
                        <a:blip r:embed="rId4"/>
                        <a:stretch>
                          <a:fillRect/>
                        </a:stretch>
                      </p:blipFill>
                      <p:spPr>
                        <a:xfrm>
                          <a:off x="1128" y="7300"/>
                          <a:ext cx="738" cy="514"/>
                        </a:xfrm>
                        <a:prstGeom prst="rect">
                          <a:avLst/>
                        </a:prstGeom>
                        <a:noFill/>
                        <a:ln w="38100">
                          <a:noFill/>
                          <a:miter/>
                        </a:ln>
                      </p:spPr>
                    </p:pic>
                  </p:oleObj>
                </mc:Fallback>
              </mc:AlternateContent>
            </a:graphicData>
          </a:graphic>
        </p:graphicFrame>
        <p:graphicFrame>
          <p:nvGraphicFramePr>
            <p:cNvPr id="7" name="对象 211"/>
            <p:cNvGraphicFramePr>
              <a:graphicFrameLocks noChangeAspect="1"/>
            </p:cNvGraphicFramePr>
            <p:nvPr/>
          </p:nvGraphicFramePr>
          <p:xfrm>
            <a:off x="1128" y="8936"/>
            <a:ext cx="766" cy="442"/>
          </p:xfrm>
          <a:graphic>
            <a:graphicData uri="http://schemas.openxmlformats.org/presentationml/2006/ole">
              <mc:AlternateContent xmlns:mc="http://schemas.openxmlformats.org/markup-compatibility/2006">
                <mc:Choice xmlns:v="urn:schemas-microsoft-com:vml" Requires="v">
                  <p:oleObj spid="_x0000_s8" name="" r:id="rId5" imgW="330200" imgH="190500" progId="Equation.KSEE3">
                    <p:embed/>
                  </p:oleObj>
                </mc:Choice>
                <mc:Fallback>
                  <p:oleObj name="" r:id="rId5" imgW="330200" imgH="190500" progId="Equation.KSEE3">
                    <p:embed/>
                    <p:pic>
                      <p:nvPicPr>
                        <p:cNvPr id="0" name="图片 6"/>
                        <p:cNvPicPr/>
                        <p:nvPr/>
                      </p:nvPicPr>
                      <p:blipFill>
                        <a:blip r:embed="rId6"/>
                        <a:stretch>
                          <a:fillRect/>
                        </a:stretch>
                      </p:blipFill>
                      <p:spPr>
                        <a:xfrm>
                          <a:off x="1128" y="8936"/>
                          <a:ext cx="766" cy="442"/>
                        </a:xfrm>
                        <a:prstGeom prst="rect">
                          <a:avLst/>
                        </a:prstGeom>
                        <a:noFill/>
                        <a:ln w="38100">
                          <a:noFill/>
                          <a:miter/>
                        </a:ln>
                      </p:spPr>
                    </p:pic>
                  </p:oleObj>
                </mc:Fallback>
              </mc:AlternateContent>
            </a:graphicData>
          </a:graphic>
        </p:graphicFrame>
        <p:graphicFrame>
          <p:nvGraphicFramePr>
            <p:cNvPr id="10" name="对象 212"/>
            <p:cNvGraphicFramePr>
              <a:graphicFrameLocks noChangeAspect="1"/>
            </p:cNvGraphicFramePr>
            <p:nvPr/>
          </p:nvGraphicFramePr>
          <p:xfrm>
            <a:off x="1167" y="9672"/>
            <a:ext cx="806" cy="517"/>
          </p:xfrm>
          <a:graphic>
            <a:graphicData uri="http://schemas.openxmlformats.org/presentationml/2006/ole">
              <mc:AlternateContent xmlns:mc="http://schemas.openxmlformats.org/markup-compatibility/2006">
                <mc:Choice xmlns:v="urn:schemas-microsoft-com:vml" Requires="v">
                  <p:oleObj spid="_x0000_s11" name="" r:id="rId7" imgW="317500" imgH="203200" progId="Equation.KSEE3">
                    <p:embed/>
                  </p:oleObj>
                </mc:Choice>
                <mc:Fallback>
                  <p:oleObj name="" r:id="rId7" imgW="317500" imgH="203200" progId="Equation.KSEE3">
                    <p:embed/>
                    <p:pic>
                      <p:nvPicPr>
                        <p:cNvPr id="0" name="图片 7"/>
                        <p:cNvPicPr/>
                        <p:nvPr/>
                      </p:nvPicPr>
                      <p:blipFill>
                        <a:blip r:embed="rId8"/>
                        <a:stretch>
                          <a:fillRect/>
                        </a:stretch>
                      </p:blipFill>
                      <p:spPr>
                        <a:xfrm>
                          <a:off x="1167" y="9672"/>
                          <a:ext cx="806" cy="517"/>
                        </a:xfrm>
                        <a:prstGeom prst="rect">
                          <a:avLst/>
                        </a:prstGeom>
                        <a:noFill/>
                        <a:ln w="38100">
                          <a:noFill/>
                          <a:miter/>
                        </a:ln>
                      </p:spPr>
                    </p:pic>
                  </p:oleObj>
                </mc:Fallback>
              </mc:AlternateContent>
            </a:graphicData>
          </a:graphic>
        </p:graphicFrame>
      </p:grpSp>
      <p:sp>
        <p:nvSpPr>
          <p:cNvPr id="12" name="文本占位符 11"/>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93725" y="1456690"/>
            <a:ext cx="7648575" cy="2077085"/>
          </a:xfrm>
        </p:spPr>
        <p:txBody>
          <a:bodyPr/>
          <a:p>
            <a:pPr latinLnBrk="0">
              <a:lnSpc>
                <a:spcPts val="4000"/>
              </a:lnSpc>
              <a:spcBef>
                <a:spcPts val="0"/>
              </a:spcBef>
            </a:pPr>
            <a:r>
              <a:rPr lang="zh-CN" altLang="en-US" sz="2000"/>
              <a:t>8.3.3  8251的控制字及其工作方式</a:t>
            </a:r>
            <a:endParaRPr lang="zh-CN" altLang="en-US" sz="2000"/>
          </a:p>
          <a:p>
            <a:pPr latinLnBrk="0">
              <a:lnSpc>
                <a:spcPts val="4000"/>
              </a:lnSpc>
              <a:spcBef>
                <a:spcPts val="0"/>
              </a:spcBef>
            </a:pPr>
            <a:r>
              <a:rPr lang="zh-CN" altLang="en-US" sz="2000"/>
              <a:t>1.</a:t>
            </a:r>
            <a:r>
              <a:rPr lang="zh-CN" altLang="en-US" sz="2000">
                <a:solidFill>
                  <a:srgbClr val="FF0000"/>
                </a:solidFill>
              </a:rPr>
              <a:t> 方式</a:t>
            </a:r>
            <a:r>
              <a:rPr lang="zh-CN" altLang="en-US" sz="2000"/>
              <a:t>寄存器：8251初始化时，用来写入方式选择字。</a:t>
            </a:r>
            <a:endParaRPr lang="zh-CN" altLang="en-US" sz="2000"/>
          </a:p>
          <a:p>
            <a:pPr latinLnBrk="0">
              <a:lnSpc>
                <a:spcPts val="4000"/>
              </a:lnSpc>
              <a:spcBef>
                <a:spcPts val="0"/>
              </a:spcBef>
            </a:pPr>
            <a:r>
              <a:rPr lang="zh-CN" altLang="en-US" sz="2000"/>
              <a:t>                        方式选择有两种: </a:t>
            </a:r>
            <a:r>
              <a:rPr lang="zh-CN" altLang="en-US" sz="2000">
                <a:solidFill>
                  <a:srgbClr val="FF0000"/>
                </a:solidFill>
              </a:rPr>
              <a:t>同步</a:t>
            </a:r>
            <a:r>
              <a:rPr lang="zh-CN" altLang="en-US" sz="2000"/>
              <a:t>方式和</a:t>
            </a:r>
            <a:r>
              <a:rPr lang="zh-CN" altLang="en-US" sz="2000">
                <a:solidFill>
                  <a:srgbClr val="FF0000"/>
                </a:solidFill>
              </a:rPr>
              <a:t>异</a:t>
            </a:r>
            <a:r>
              <a:rPr lang="zh-CN" altLang="en-US" sz="2000"/>
              <a:t>步方式</a:t>
            </a:r>
            <a:endParaRPr lang="zh-CN" altLang="en-US" sz="2000"/>
          </a:p>
          <a:p>
            <a:pPr latinLnBrk="0">
              <a:lnSpc>
                <a:spcPts val="4000"/>
              </a:lnSpc>
              <a:spcBef>
                <a:spcPts val="0"/>
              </a:spcBef>
            </a:pPr>
            <a:r>
              <a:rPr lang="zh-CN" altLang="en-US" sz="2000"/>
              <a:t>   1) 8251工作在同步方式下，格式如图8.40所示。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44" descr="7t40"/>
          <p:cNvPicPr>
            <a:picLocks noChangeAspect="1"/>
          </p:cNvPicPr>
          <p:nvPr/>
        </p:nvPicPr>
        <p:blipFill>
          <a:blip r:embed="rId1"/>
          <a:stretch>
            <a:fillRect/>
          </a:stretch>
        </p:blipFill>
        <p:spPr>
          <a:xfrm>
            <a:off x="1242695" y="3634740"/>
            <a:ext cx="6727825" cy="2316480"/>
          </a:xfrm>
          <a:prstGeom prst="rect">
            <a:avLst/>
          </a:prstGeom>
          <a:noFill/>
          <a:ln w="9525">
            <a:noFill/>
          </a:ln>
        </p:spPr>
      </p:pic>
      <p:sp>
        <p:nvSpPr>
          <p:cNvPr id="100" name="文本框 99"/>
          <p:cNvSpPr txBox="1"/>
          <p:nvPr/>
        </p:nvSpPr>
        <p:spPr>
          <a:xfrm>
            <a:off x="2168525" y="6141720"/>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8.40  8251</a:t>
            </a:r>
            <a:r>
              <a:rPr lang="zh-CN" sz="1400" b="1">
                <a:solidFill>
                  <a:srgbClr val="00349E"/>
                </a:solidFill>
                <a:ea typeface="宋体" panose="02010600030101010101" pitchFamily="2" charset="-122"/>
              </a:rPr>
              <a:t>同步方式下方式寄存器的格式</a:t>
            </a:r>
            <a:endParaRPr lang="zh-CN" altLang="en-US" sz="1400" b="1">
              <a:solidFill>
                <a:srgbClr val="00349E"/>
              </a:solidFill>
              <a:ea typeface="宋体" panose="02010600030101010101" pitchFamily="2" charset="-122"/>
            </a:endParaRPr>
          </a:p>
        </p:txBody>
      </p:sp>
      <p:sp>
        <p:nvSpPr>
          <p:cNvPr id="4" name="文本占位符 3"/>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7220" y="1572260"/>
            <a:ext cx="7727315" cy="620395"/>
          </a:xfrm>
        </p:spPr>
        <p:txBody>
          <a:bodyPr/>
          <a:p>
            <a:pPr latinLnBrk="0">
              <a:lnSpc>
                <a:spcPts val="3400"/>
              </a:lnSpc>
              <a:spcBef>
                <a:spcPts val="0"/>
              </a:spcBef>
            </a:pPr>
            <a:r>
              <a:rPr lang="zh-CN" altLang="en-US" sz="2000"/>
              <a:t>2) 8251工作在异步方式下，方式寄存器的格式如图8.41所示。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45" descr="7t41"/>
          <p:cNvPicPr>
            <a:picLocks noChangeAspect="1"/>
          </p:cNvPicPr>
          <p:nvPr/>
        </p:nvPicPr>
        <p:blipFill>
          <a:blip r:embed="rId1"/>
          <a:stretch>
            <a:fillRect/>
          </a:stretch>
        </p:blipFill>
        <p:spPr>
          <a:xfrm>
            <a:off x="2011045" y="2261235"/>
            <a:ext cx="5222875" cy="3101975"/>
          </a:xfrm>
          <a:prstGeom prst="rect">
            <a:avLst/>
          </a:prstGeom>
          <a:noFill/>
          <a:ln w="9525">
            <a:noFill/>
          </a:ln>
        </p:spPr>
      </p:pic>
      <p:sp>
        <p:nvSpPr>
          <p:cNvPr id="6" name="文本框 5"/>
          <p:cNvSpPr txBox="1"/>
          <p:nvPr/>
        </p:nvSpPr>
        <p:spPr>
          <a:xfrm>
            <a:off x="2153920" y="5618480"/>
            <a:ext cx="5080000" cy="306705"/>
          </a:xfrm>
          <a:prstGeom prst="rect">
            <a:avLst/>
          </a:prstGeom>
          <a:noFill/>
          <a:ln w="9525">
            <a:noFill/>
          </a:ln>
        </p:spPr>
        <p:txBody>
          <a:bodyPr>
            <a:spAutoFit/>
          </a:bodyPr>
          <a:p>
            <a:pPr marL="0" indent="0" algn="ctr"/>
            <a:r>
              <a:rPr lang="zh-CN" sz="1400" b="1">
                <a:solidFill>
                  <a:srgbClr val="00349E"/>
                </a:solidFill>
                <a:ea typeface="宋体" panose="02010600030101010101" pitchFamily="2" charset="-122"/>
              </a:rPr>
              <a:t>图</a:t>
            </a:r>
            <a:r>
              <a:rPr lang="en-US" sz="1400" b="1">
                <a:solidFill>
                  <a:srgbClr val="00349E"/>
                </a:solidFill>
                <a:latin typeface="宋体" panose="02010600030101010101" pitchFamily="2" charset="-122"/>
              </a:rPr>
              <a:t>8.41  8251</a:t>
            </a:r>
            <a:r>
              <a:rPr lang="zh-CN" sz="1400" b="1">
                <a:solidFill>
                  <a:srgbClr val="00349E"/>
                </a:solidFill>
                <a:ea typeface="宋体" panose="02010600030101010101" pitchFamily="2" charset="-122"/>
              </a:rPr>
              <a:t>异步方式下方式寄存器的格式</a:t>
            </a:r>
            <a:endParaRPr lang="zh-CN" altLang="en-US" sz="1400" b="1">
              <a:solidFill>
                <a:srgbClr val="00349E"/>
              </a:solidFill>
              <a:ea typeface="宋体" panose="02010600030101010101" pitchFamily="2" charset="-122"/>
            </a:endParaRPr>
          </a:p>
        </p:txBody>
      </p:sp>
      <p:sp>
        <p:nvSpPr>
          <p:cNvPr id="7" name="文本占位符 6"/>
          <p:cNvSpPr>
            <a:spLocks noGrp="1"/>
          </p:cNvSpPr>
          <p:nvPr>
            <p:ph type="body" sz="quarter" idx="10"/>
          </p:nvPr>
        </p:nvSpPr>
        <p:spPr>
          <a:xfrm>
            <a:off x="128905" y="1028700"/>
            <a:ext cx="5222875" cy="540385"/>
          </a:xfrm>
        </p:spPr>
        <p:txBody>
          <a:bodyPr/>
          <a:p>
            <a:pPr lvl="0" algn="l" latinLnBrk="0">
              <a:lnSpc>
                <a:spcPct val="100000"/>
              </a:lnSpc>
              <a:spcBef>
                <a:spcPts val="0"/>
              </a:spcBef>
            </a:pPr>
            <a:r>
              <a:rPr lang="en-US" altLang="zh-CN">
                <a:sym typeface="+mn-ea"/>
              </a:rPr>
              <a:t>8.3可编程串行接口8251</a:t>
            </a:r>
            <a:endParaRPr lang="zh-CN" altLang="en-US">
              <a:solidFill>
                <a:srgbClr val="1C1C1C"/>
              </a:solidFill>
              <a:cs typeface="Arial" panose="020B0604020202020204" pitchFamily="34" charset="0"/>
              <a:sym typeface="+mn-ea"/>
            </a:endParaRPr>
          </a:p>
        </p:txBody>
      </p:sp>
    </p:spTree>
  </p:cSld>
  <p:clrMapOvr>
    <a:masterClrMapping/>
  </p:clrMapOvr>
</p:sld>
</file>

<file path=ppt/theme/theme1.xml><?xml version="1.0" encoding="utf-8"?>
<a:theme xmlns:a="http://schemas.openxmlformats.org/drawingml/2006/main" name="cdb2004c012l">
  <a:themeElements>
    <a:clrScheme name="自定义 2">
      <a:dk1>
        <a:srgbClr val="00349E"/>
      </a:dk1>
      <a:lt1>
        <a:sysClr val="window" lastClr="FFFFFF"/>
      </a:lt1>
      <a:dk2>
        <a:srgbClr val="002676"/>
      </a:dk2>
      <a:lt2>
        <a:srgbClr val="D2D2D2"/>
      </a:lt2>
      <a:accent1>
        <a:srgbClr val="002676"/>
      </a:accent1>
      <a:accent2>
        <a:srgbClr val="005BD3"/>
      </a:accent2>
      <a:accent3>
        <a:srgbClr val="00B050"/>
      </a:accent3>
      <a:accent4>
        <a:srgbClr val="92D050"/>
      </a:accent4>
      <a:accent5>
        <a:srgbClr val="17BBFD"/>
      </a:accent5>
      <a:accent6>
        <a:srgbClr val="FFFFFF"/>
      </a:accent6>
      <a:hlink>
        <a:srgbClr val="17BBFD"/>
      </a:hlink>
      <a:folHlink>
        <a:srgbClr val="4E005F"/>
      </a:folHlink>
    </a:clrScheme>
    <a:fontScheme name="sample">
      <a:majorFont>
        <a:latin typeface="Verdana"/>
        <a:ea typeface=""/>
        <a:cs typeface=""/>
      </a:majorFont>
      <a:minorFont>
        <a:latin typeface="Verdana"/>
        <a:ea typeface=""/>
        <a:cs typeface=""/>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2B166E"/>
        </a:dk1>
        <a:lt1>
          <a:srgbClr val="FFFFFF"/>
        </a:lt1>
        <a:dk2>
          <a:srgbClr val="336699"/>
        </a:dk2>
        <a:lt2>
          <a:srgbClr val="C0C0C0"/>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sample 2">
        <a:dk1>
          <a:srgbClr val="1D528D"/>
        </a:dk1>
        <a:lt1>
          <a:srgbClr val="FFFFFF"/>
        </a:lt1>
        <a:dk2>
          <a:srgbClr val="000000"/>
        </a:dk2>
        <a:lt2>
          <a:srgbClr val="C0C0C0"/>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sample 3">
        <a:dk1>
          <a:srgbClr val="666633"/>
        </a:dk1>
        <a:lt1>
          <a:srgbClr val="FFFFFF"/>
        </a:lt1>
        <a:dk2>
          <a:srgbClr val="000000"/>
        </a:dk2>
        <a:lt2>
          <a:srgbClr val="D1C68D"/>
        </a:lt2>
        <a:accent1>
          <a:srgbClr val="C86C62"/>
        </a:accent1>
        <a:accent2>
          <a:srgbClr val="C78DD7"/>
        </a:accent2>
        <a:accent3>
          <a:srgbClr val="FFFFFF"/>
        </a:accent3>
        <a:accent4>
          <a:srgbClr val="56562A"/>
        </a:accent4>
        <a:accent5>
          <a:srgbClr val="E0BAB7"/>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0</TotalTime>
  <Words>33625</Words>
  <Application>WPS 演示</Application>
  <PresentationFormat>全屏显示(4:3)</PresentationFormat>
  <Paragraphs>2624</Paragraphs>
  <Slides>133</Slides>
  <Notes>15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62</vt:i4>
      </vt:variant>
      <vt:variant>
        <vt:lpstr>幻灯片标题</vt:lpstr>
      </vt:variant>
      <vt:variant>
        <vt:i4>133</vt:i4>
      </vt:variant>
    </vt:vector>
  </HeadingPairs>
  <TitlesOfParts>
    <vt:vector size="207" baseType="lpstr">
      <vt:lpstr>Arial</vt:lpstr>
      <vt:lpstr>宋体</vt:lpstr>
      <vt:lpstr>Wingdings</vt:lpstr>
      <vt:lpstr>微软雅黑</vt:lpstr>
      <vt:lpstr>幼圆</vt:lpstr>
      <vt:lpstr>Verdana</vt:lpstr>
      <vt:lpstr>仿宋</vt:lpstr>
      <vt:lpstr>Wingdings</vt:lpstr>
      <vt:lpstr>Times New Roman</vt:lpstr>
      <vt:lpstr>Arial Unicode MS</vt:lpstr>
      <vt:lpstr>Calibri</vt:lpstr>
      <vt:lpstr>cdb2004c012l</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微机原理与接口技术（第3版）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SONY</dc:creator>
  <cp:lastModifiedBy>回眸一笑1407076342</cp:lastModifiedBy>
  <cp:revision>805</cp:revision>
  <dcterms:created xsi:type="dcterms:W3CDTF">2010-12-06T14:45:00Z</dcterms:created>
  <dcterms:modified xsi:type="dcterms:W3CDTF">2018-11-26T05:59:56Z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